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40"/>
  </p:notesMasterIdLst>
  <p:handoutMasterIdLst>
    <p:handoutMasterId r:id="rId41"/>
  </p:handoutMasterIdLst>
  <p:sldIdLst>
    <p:sldId id="257" r:id="rId5"/>
    <p:sldId id="820" r:id="rId6"/>
    <p:sldId id="270" r:id="rId7"/>
    <p:sldId id="394" r:id="rId8"/>
    <p:sldId id="392" r:id="rId9"/>
    <p:sldId id="836" r:id="rId10"/>
    <p:sldId id="837" r:id="rId11"/>
    <p:sldId id="838" r:id="rId12"/>
    <p:sldId id="839" r:id="rId13"/>
    <p:sldId id="397" r:id="rId14"/>
    <p:sldId id="802" r:id="rId15"/>
    <p:sldId id="411" r:id="rId16"/>
    <p:sldId id="412" r:id="rId17"/>
    <p:sldId id="800" r:id="rId18"/>
    <p:sldId id="801" r:id="rId19"/>
    <p:sldId id="824" r:id="rId20"/>
    <p:sldId id="825" r:id="rId21"/>
    <p:sldId id="826" r:id="rId22"/>
    <p:sldId id="827" r:id="rId23"/>
    <p:sldId id="828" r:id="rId24"/>
    <p:sldId id="830" r:id="rId25"/>
    <p:sldId id="403" r:id="rId26"/>
    <p:sldId id="408" r:id="rId27"/>
    <p:sldId id="409" r:id="rId28"/>
    <p:sldId id="821" r:id="rId29"/>
    <p:sldId id="281" r:id="rId30"/>
    <p:sldId id="405" r:id="rId31"/>
    <p:sldId id="833" r:id="rId32"/>
    <p:sldId id="834" r:id="rId33"/>
    <p:sldId id="835" r:id="rId34"/>
    <p:sldId id="840" r:id="rId35"/>
    <p:sldId id="841" r:id="rId36"/>
    <p:sldId id="410" r:id="rId37"/>
    <p:sldId id="822" r:id="rId38"/>
    <p:sldId id="39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3725" autoAdjust="0"/>
  </p:normalViewPr>
  <p:slideViewPr>
    <p:cSldViewPr snapToGrid="0">
      <p:cViewPr varScale="1">
        <p:scale>
          <a:sx n="65" d="100"/>
          <a:sy n="65" d="100"/>
        </p:scale>
        <p:origin x="710" y="29"/>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9/25/2022</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9/25/2022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87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171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88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656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014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22</a:t>
            </a:fld>
            <a:endParaRPr lang="en-US"/>
          </a:p>
        </p:txBody>
      </p:sp>
    </p:spTree>
    <p:extLst>
      <p:ext uri="{BB962C8B-B14F-4D97-AF65-F5344CB8AC3E}">
        <p14:creationId xmlns:p14="http://schemas.microsoft.com/office/powerpoint/2010/main" val="1229287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938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0744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25</a:t>
            </a:fld>
            <a:endParaRPr lang="en-US"/>
          </a:p>
        </p:txBody>
      </p:sp>
    </p:spTree>
    <p:extLst>
      <p:ext uri="{BB962C8B-B14F-4D97-AF65-F5344CB8AC3E}">
        <p14:creationId xmlns:p14="http://schemas.microsoft.com/office/powerpoint/2010/main" val="3582074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27</a:t>
            </a:fld>
            <a:endParaRPr lang="en-US"/>
          </a:p>
        </p:txBody>
      </p:sp>
    </p:spTree>
    <p:extLst>
      <p:ext uri="{BB962C8B-B14F-4D97-AF65-F5344CB8AC3E}">
        <p14:creationId xmlns:p14="http://schemas.microsoft.com/office/powerpoint/2010/main" val="2885987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z-Latn-AZ" sz="1200" kern="1200" dirty="0">
                <a:solidFill>
                  <a:schemeClr val="tx1"/>
                </a:solidFill>
                <a:effectLst/>
                <a:latin typeface="+mn-lt"/>
                <a:ea typeface="+mn-ea"/>
                <a:cs typeface="+mn-cs"/>
              </a:rPr>
              <a:t>Bütün dünyada QF böyüklərdə ən çox rast gələn davamlı aritmiyadır. QF əhəmiyyətli xəstələnmə və ölümlə assosiasiya olunur ki, bu da, öz növbəsində həm pasiyentlərə, həm sosial sağlamlığa, həm də səhiyyə sisteminə ciddi təsir göstərir. QF-nin ümumi yayılması 2-4% təşkil edir və ölkədən ölkəyə dəyişir.</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4763C27D-56FF-4387-BC39-635FB30BCC79}" type="slidenum">
              <a:rPr lang="en-US" smtClean="0"/>
              <a:t>2</a:t>
            </a:fld>
            <a:endParaRPr lang="en-US"/>
          </a:p>
        </p:txBody>
      </p:sp>
    </p:spTree>
    <p:extLst>
      <p:ext uri="{BB962C8B-B14F-4D97-AF65-F5344CB8AC3E}">
        <p14:creationId xmlns:p14="http://schemas.microsoft.com/office/powerpoint/2010/main" val="3308510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28</a:t>
            </a:fld>
            <a:endParaRPr lang="en-US"/>
          </a:p>
        </p:txBody>
      </p:sp>
    </p:spTree>
    <p:extLst>
      <p:ext uri="{BB962C8B-B14F-4D97-AF65-F5344CB8AC3E}">
        <p14:creationId xmlns:p14="http://schemas.microsoft.com/office/powerpoint/2010/main" val="372679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3901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440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33</a:t>
            </a:fld>
            <a:endParaRPr lang="en-US"/>
          </a:p>
        </p:txBody>
      </p:sp>
    </p:spTree>
    <p:extLst>
      <p:ext uri="{BB962C8B-B14F-4D97-AF65-F5344CB8AC3E}">
        <p14:creationId xmlns:p14="http://schemas.microsoft.com/office/powerpoint/2010/main" val="3304551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34</a:t>
            </a:fld>
            <a:endParaRPr lang="en-US"/>
          </a:p>
        </p:txBody>
      </p:sp>
    </p:spTree>
    <p:extLst>
      <p:ext uri="{BB962C8B-B14F-4D97-AF65-F5344CB8AC3E}">
        <p14:creationId xmlns:p14="http://schemas.microsoft.com/office/powerpoint/2010/main" val="424970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404304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223987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393229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32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12</a:t>
            </a:fld>
            <a:endParaRPr lang="en-US"/>
          </a:p>
        </p:txBody>
      </p:sp>
    </p:spTree>
    <p:extLst>
      <p:ext uri="{BB962C8B-B14F-4D97-AF65-F5344CB8AC3E}">
        <p14:creationId xmlns:p14="http://schemas.microsoft.com/office/powerpoint/2010/main" val="3433835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13</a:t>
            </a:fld>
            <a:endParaRPr lang="en-US"/>
          </a:p>
        </p:txBody>
      </p:sp>
    </p:spTree>
    <p:extLst>
      <p:ext uri="{BB962C8B-B14F-4D97-AF65-F5344CB8AC3E}">
        <p14:creationId xmlns:p14="http://schemas.microsoft.com/office/powerpoint/2010/main" val="1074996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61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520354" y="1436077"/>
            <a:ext cx="4489938" cy="2000372"/>
          </a:xfrm>
        </p:spPr>
        <p:txBody>
          <a:bodyPr anchor="b" anchorCtr="0">
            <a:normAutofit/>
          </a:bodyPr>
          <a:lstStyle/>
          <a:p>
            <a:r>
              <a:rPr lang="az-Latn-AZ" sz="3200" dirty="0">
                <a:solidFill>
                  <a:srgbClr val="FFC000"/>
                </a:solidFill>
                <a:latin typeface="Arial Nova Light" panose="020B0304020202020204" pitchFamily="34" charset="0"/>
              </a:rPr>
              <a:t>Uşaq və yeniyetmələrdə Atrial Fibrilyasiya</a:t>
            </a:r>
            <a:endParaRPr lang="en-US" sz="3200" dirty="0">
              <a:solidFill>
                <a:srgbClr val="FFC000"/>
              </a:solidFill>
              <a:latin typeface="Arial Nova Light" panose="020B0304020202020204" pitchFamily="34" charset="0"/>
            </a:endParaRP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520354" y="3944815"/>
            <a:ext cx="5269523" cy="1541585"/>
          </a:xfrm>
        </p:spPr>
        <p:txBody>
          <a:bodyPr>
            <a:noAutofit/>
          </a:bodyPr>
          <a:lstStyle/>
          <a:p>
            <a:r>
              <a:rPr lang="az-Latn-AZ" sz="3200" b="1" i="1" dirty="0"/>
              <a:t>Dr. Vəli Behbudov </a:t>
            </a:r>
            <a:endParaRPr lang="en-US" sz="3200" b="1" i="1" dirty="0"/>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4" y="549275"/>
            <a:ext cx="3566160" cy="1050925"/>
          </a:xfrm>
        </p:spPr>
        <p:txBody>
          <a:bodyPr>
            <a:normAutofit/>
          </a:bodyPr>
          <a:lstStyle/>
          <a:p>
            <a:pPr algn="ctr"/>
            <a:r>
              <a:rPr lang="az-Latn-AZ" dirty="0"/>
              <a:t>EKQ </a:t>
            </a:r>
            <a:endParaRPr lang="en-US" dirty="0"/>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quarter" idx="15"/>
          </p:nvPr>
        </p:nvSpPr>
        <p:spPr>
          <a:xfrm>
            <a:off x="550863" y="2028092"/>
            <a:ext cx="3565524" cy="4420333"/>
          </a:xfrm>
        </p:spPr>
        <p:txBody>
          <a:bodyPr/>
          <a:lstStyle/>
          <a:p>
            <a:pPr marL="571500" indent="-571500">
              <a:buClr>
                <a:schemeClr val="accent1">
                  <a:lumMod val="50000"/>
                </a:schemeClr>
              </a:buClr>
              <a:buFont typeface="Wingdings" panose="05000000000000000000" pitchFamily="2" charset="2"/>
              <a:buChar char="v"/>
            </a:pPr>
            <a:r>
              <a:rPr lang="az-Latn-AZ" sz="2400" dirty="0">
                <a:latin typeface="Calibri Light" panose="020F0302020204030204" pitchFamily="34" charset="0"/>
                <a:cs typeface="Calibri Light" panose="020F0302020204030204" pitchFamily="34" charset="0"/>
              </a:rPr>
              <a:t>P dişi yoxdur;</a:t>
            </a:r>
          </a:p>
          <a:p>
            <a:pPr marL="571500" indent="-571500">
              <a:buClr>
                <a:schemeClr val="accent1">
                  <a:lumMod val="50000"/>
                </a:schemeClr>
              </a:buClr>
              <a:buFont typeface="Wingdings" panose="05000000000000000000" pitchFamily="2" charset="2"/>
              <a:buChar char="v"/>
            </a:pPr>
            <a:r>
              <a:rPr lang="az-Latn-AZ" sz="2400" dirty="0">
                <a:latin typeface="Calibri Light" panose="020F0302020204030204" pitchFamily="34" charset="0"/>
                <a:cs typeface="Calibri Light" panose="020F0302020204030204" pitchFamily="34" charset="0"/>
              </a:rPr>
              <a:t>f dalğaları (V</a:t>
            </a:r>
            <a:r>
              <a:rPr lang="az-Latn-AZ" sz="2400" baseline="-25000" dirty="0">
                <a:latin typeface="Calibri Light" panose="020F0302020204030204" pitchFamily="34" charset="0"/>
                <a:cs typeface="Calibri Light" panose="020F0302020204030204" pitchFamily="34" charset="0"/>
              </a:rPr>
              <a:t>1</a:t>
            </a:r>
            <a:r>
              <a:rPr lang="az-Latn-AZ" sz="2400" dirty="0">
                <a:latin typeface="Calibri Light" panose="020F0302020204030204" pitchFamily="34" charset="0"/>
                <a:cs typeface="Calibri Light" panose="020F0302020204030204" pitchFamily="34" charset="0"/>
              </a:rPr>
              <a:t>- də daha aydın görünür);</a:t>
            </a:r>
          </a:p>
          <a:p>
            <a:pPr marL="571500" indent="-571500">
              <a:buClr>
                <a:schemeClr val="accent1">
                  <a:lumMod val="50000"/>
                </a:schemeClr>
              </a:buClr>
              <a:buFont typeface="Wingdings" panose="05000000000000000000" pitchFamily="2" charset="2"/>
              <a:buChar char="v"/>
            </a:pPr>
            <a:r>
              <a:rPr lang="az-Latn-AZ" sz="2400" dirty="0">
                <a:latin typeface="Calibri Light" panose="020F0302020204030204" pitchFamily="34" charset="0"/>
                <a:cs typeface="Calibri Light" panose="020F0302020204030204" pitchFamily="34" charset="0"/>
              </a:rPr>
              <a:t>RR intervalı müxtəlifdir;</a:t>
            </a:r>
          </a:p>
          <a:p>
            <a:pPr marL="571500" indent="-571500">
              <a:buClr>
                <a:schemeClr val="accent1">
                  <a:lumMod val="50000"/>
                </a:schemeClr>
              </a:buClr>
              <a:buFont typeface="Wingdings" panose="05000000000000000000" pitchFamily="2" charset="2"/>
              <a:buChar char="v"/>
            </a:pPr>
            <a:r>
              <a:rPr lang="az-Latn-AZ" sz="2400" dirty="0">
                <a:latin typeface="Calibri Light" panose="020F0302020204030204" pitchFamily="34" charset="0"/>
                <a:cs typeface="Calibri Light" panose="020F0302020204030204" pitchFamily="34" charset="0"/>
              </a:rPr>
              <a:t>QRS ( düzənsiz ); </a:t>
            </a:r>
          </a:p>
          <a:p>
            <a:pPr marL="571500" indent="-571500">
              <a:buClr>
                <a:schemeClr val="accent1">
                  <a:lumMod val="50000"/>
                </a:schemeClr>
              </a:buClr>
              <a:buFont typeface="Wingdings" panose="05000000000000000000" pitchFamily="2" charset="2"/>
              <a:buChar char="v"/>
            </a:pPr>
            <a:r>
              <a:rPr lang="az-Latn-AZ" sz="2400" dirty="0">
                <a:latin typeface="Calibri Light" panose="020F0302020204030204" pitchFamily="34" charset="0"/>
                <a:cs typeface="Calibri Light" panose="020F0302020204030204" pitchFamily="34" charset="0"/>
              </a:rPr>
              <a:t>Atrial sürət 350-700 vurğu/dəq. </a:t>
            </a:r>
          </a:p>
          <a:p>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11" name="Picture Placeholder 10">
            <a:extLst>
              <a:ext uri="{FF2B5EF4-FFF2-40B4-BE49-F238E27FC236}">
                <a16:creationId xmlns:a16="http://schemas.microsoft.com/office/drawing/2014/main" id="{1B923CAE-B92E-021F-D861-916439563FEA}"/>
              </a:ext>
            </a:extLst>
          </p:cNvPr>
          <p:cNvPicPr>
            <a:picLocks noGrp="1" noChangeAspect="1"/>
          </p:cNvPicPr>
          <p:nvPr>
            <p:ph type="pic" sz="quarter" idx="13"/>
          </p:nvPr>
        </p:nvPicPr>
        <p:blipFill>
          <a:blip r:embed="rId3"/>
          <a:srcRect/>
          <a:stretch>
            <a:fillRect/>
          </a:stretch>
        </p:blipFill>
        <p:spPr>
          <a:xfrm>
            <a:off x="5535808" y="656632"/>
            <a:ext cx="6245883" cy="5597629"/>
          </a:xfrm>
          <a:prstGeom prst="rect">
            <a:avLst/>
          </a:prstGeom>
        </p:spPr>
      </p:pic>
    </p:spTree>
    <p:extLst>
      <p:ext uri="{BB962C8B-B14F-4D97-AF65-F5344CB8AC3E}">
        <p14:creationId xmlns:p14="http://schemas.microsoft.com/office/powerpoint/2010/main" val="1388563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31375A4-56A4-47D6-9801-1991572033F7}" type="slidenum">
              <a:rPr lang="ru-RU" smtClean="0">
                <a:solidFill>
                  <a:prstClr val="black"/>
                </a:solidFill>
              </a:rPr>
              <a:pPr/>
              <a:t>11</a:t>
            </a:fld>
            <a:endParaRPr lang="ru-RU" dirty="0">
              <a:solidFill>
                <a:prstClr val="black"/>
              </a:solidFill>
            </a:endParaRPr>
          </a:p>
        </p:txBody>
      </p:sp>
      <p:pic>
        <p:nvPicPr>
          <p:cNvPr id="3" name="Рисунок 2"/>
          <p:cNvPicPr>
            <a:picLocks noChangeAspect="1"/>
          </p:cNvPicPr>
          <p:nvPr/>
        </p:nvPicPr>
        <p:blipFill>
          <a:blip r:embed="rId2"/>
          <a:stretch>
            <a:fillRect/>
          </a:stretch>
        </p:blipFill>
        <p:spPr>
          <a:xfrm>
            <a:off x="619125" y="937220"/>
            <a:ext cx="10953750" cy="5372100"/>
          </a:xfrm>
          <a:prstGeom prst="rect">
            <a:avLst/>
          </a:prstGeom>
        </p:spPr>
      </p:pic>
      <p:sp>
        <p:nvSpPr>
          <p:cNvPr id="4" name="Заголовок 1"/>
          <p:cNvSpPr txBox="1">
            <a:spLocks/>
          </p:cNvSpPr>
          <p:nvPr/>
        </p:nvSpPr>
        <p:spPr>
          <a:xfrm>
            <a:off x="1055440" y="188640"/>
            <a:ext cx="10058400" cy="576698"/>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az-Latn-AZ" sz="4000" dirty="0">
                <a:solidFill>
                  <a:schemeClr val="tx1"/>
                </a:solidFill>
              </a:rPr>
              <a:t>AF-nin əsas risk amilləri</a:t>
            </a:r>
            <a:endParaRPr lang="ru-RU" sz="4000" dirty="0"/>
          </a:p>
        </p:txBody>
      </p:sp>
      <p:sp>
        <p:nvSpPr>
          <p:cNvPr id="6" name="Прямоугольник 5"/>
          <p:cNvSpPr/>
          <p:nvPr/>
        </p:nvSpPr>
        <p:spPr>
          <a:xfrm>
            <a:off x="4079776" y="6402324"/>
            <a:ext cx="4223792" cy="411052"/>
          </a:xfrm>
          <a:prstGeom prst="rect">
            <a:avLst/>
          </a:prstGeom>
        </p:spPr>
        <p:txBody>
          <a:bodyPr wrap="square">
            <a:spAutoFit/>
          </a:bodyPr>
          <a:lstStyle/>
          <a:p>
            <a:pPr algn="r">
              <a:defRPr/>
            </a:pPr>
            <a:r>
              <a:rPr lang="az-Latn-AZ" sz="1000" dirty="0">
                <a:solidFill>
                  <a:schemeClr val="tx1">
                    <a:lumMod val="95000"/>
                    <a:lumOff val="5000"/>
                  </a:schemeClr>
                </a:solidFill>
              </a:rPr>
              <a:t>2020 ESC Guidelines for the diagnosis and management of artrial fibrillation</a:t>
            </a:r>
          </a:p>
          <a:p>
            <a:pPr algn="r">
              <a:defRPr/>
            </a:pPr>
            <a:r>
              <a:rPr lang="az-Latn-AZ" sz="1000" dirty="0">
                <a:solidFill>
                  <a:schemeClr val="tx1">
                    <a:lumMod val="95000"/>
                    <a:lumOff val="5000"/>
                  </a:schemeClr>
                </a:solidFill>
              </a:rPr>
              <a:t>(European Heart Journal 2020: doi/10.1093/eurheartj/ehaa612)</a:t>
            </a:r>
            <a:endParaRPr lang="en-US" sz="1000" dirty="0">
              <a:solidFill>
                <a:schemeClr val="tx1">
                  <a:lumMod val="95000"/>
                  <a:lumOff val="5000"/>
                </a:schemeClr>
              </a:solidFill>
            </a:endParaRPr>
          </a:p>
        </p:txBody>
      </p:sp>
    </p:spTree>
    <p:extLst>
      <p:ext uri="{BB962C8B-B14F-4D97-AF65-F5344CB8AC3E}">
        <p14:creationId xmlns:p14="http://schemas.microsoft.com/office/powerpoint/2010/main" val="206730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748538" y="1916814"/>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pPr algn="ctr"/>
            <a:r>
              <a:rPr lang="az-Latn-AZ" dirty="0"/>
              <a:t>Atrial fibrilyasiyanın formaları</a:t>
            </a:r>
            <a:endParaRPr lang="en-US" dirty="0"/>
          </a:p>
        </p:txBody>
      </p:sp>
      <p:pic>
        <p:nvPicPr>
          <p:cNvPr id="3" name="Content Placeholder 2">
            <a:extLst>
              <a:ext uri="{FF2B5EF4-FFF2-40B4-BE49-F238E27FC236}">
                <a16:creationId xmlns:a16="http://schemas.microsoft.com/office/drawing/2014/main" id="{DFE264D4-FA08-B04A-F143-1136E5001278}"/>
              </a:ext>
            </a:extLst>
          </p:cNvPr>
          <p:cNvPicPr>
            <a:picLocks noGrp="1" noChangeAspect="1"/>
          </p:cNvPicPr>
          <p:nvPr>
            <p:ph sz="half" idx="2"/>
          </p:nvPr>
        </p:nvPicPr>
        <p:blipFill>
          <a:blip r:embed="rId3"/>
          <a:stretch>
            <a:fillRect/>
          </a:stretch>
        </p:blipFill>
        <p:spPr>
          <a:xfrm>
            <a:off x="1770186" y="1799214"/>
            <a:ext cx="8862645" cy="3790949"/>
          </a:xfrm>
        </p:spPr>
      </p:pic>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12</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Рисунок 2">
            <a:extLst>
              <a:ext uri="{FF2B5EF4-FFF2-40B4-BE49-F238E27FC236}">
                <a16:creationId xmlns:a16="http://schemas.microsoft.com/office/drawing/2014/main" id="{9BAFCF14-7AE0-D874-F8FD-2ADF3DA689C5}"/>
              </a:ext>
            </a:extLst>
          </p:cNvPr>
          <p:cNvPicPr>
            <a:picLocks noChangeAspect="1"/>
          </p:cNvPicPr>
          <p:nvPr/>
        </p:nvPicPr>
        <p:blipFill>
          <a:blip r:embed="rId4"/>
          <a:stretch>
            <a:fillRect/>
          </a:stretch>
        </p:blipFill>
        <p:spPr>
          <a:xfrm>
            <a:off x="2947035" y="5801037"/>
            <a:ext cx="6791325" cy="247650"/>
          </a:xfrm>
          <a:prstGeom prst="rect">
            <a:avLst/>
          </a:prstGeom>
        </p:spPr>
      </p:pic>
    </p:spTree>
    <p:extLst>
      <p:ext uri="{BB962C8B-B14F-4D97-AF65-F5344CB8AC3E}">
        <p14:creationId xmlns:p14="http://schemas.microsoft.com/office/powerpoint/2010/main" val="1930043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678200" y="4187081"/>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2" y="949570"/>
            <a:ext cx="11142907" cy="5557642"/>
          </a:xfrm>
        </p:spPr>
        <p:txBody>
          <a:bodyPr/>
          <a:lstStyle/>
          <a:p>
            <a:pPr algn="just"/>
            <a:r>
              <a:rPr lang="az-Latn-AZ" sz="2400" dirty="0">
                <a:solidFill>
                  <a:schemeClr val="tx1"/>
                </a:solidFill>
                <a:latin typeface="Arial Nova Light" panose="020B0304020202020204" pitchFamily="34" charset="0"/>
              </a:rPr>
              <a:t>AF ilə müraciət edən uşaqlarda, adətən, paroksizmal forma müşahidə edilir.</a:t>
            </a:r>
          </a:p>
          <a:p>
            <a:pPr marL="0" indent="0" algn="just">
              <a:buNone/>
            </a:pPr>
            <a:endParaRPr lang="az-Latn-AZ" sz="2400" dirty="0">
              <a:solidFill>
                <a:schemeClr val="tx1"/>
              </a:solidFill>
              <a:latin typeface="Arial Nova Light" panose="020B0304020202020204" pitchFamily="34" charset="0"/>
            </a:endParaRPr>
          </a:p>
          <a:p>
            <a:pPr algn="just"/>
            <a:r>
              <a:rPr lang="az-Latn-AZ" sz="2400" dirty="0">
                <a:solidFill>
                  <a:schemeClr val="tx1"/>
                </a:solidFill>
                <a:latin typeface="Arial Nova Light" panose="020B0304020202020204" pitchFamily="34" charset="0"/>
              </a:rPr>
              <a:t>Böyüklərdən fərqli olaraq uşaqlarda AF zamanı </a:t>
            </a:r>
            <a:r>
              <a:rPr lang="az-Latn-AZ" sz="2400" dirty="0">
                <a:solidFill>
                  <a:srgbClr val="FF0000"/>
                </a:solidFill>
                <a:latin typeface="Arial Nova Light" panose="020B0304020202020204" pitchFamily="34" charset="0"/>
              </a:rPr>
              <a:t>95% hallarda </a:t>
            </a:r>
            <a:r>
              <a:rPr lang="az-Latn-AZ" sz="2400" dirty="0">
                <a:solidFill>
                  <a:schemeClr val="tx1"/>
                </a:solidFill>
                <a:latin typeface="Arial Nova Light" panose="020B0304020202020204" pitchFamily="34" charset="0"/>
              </a:rPr>
              <a:t>simptomlar müşahidə edilir:</a:t>
            </a:r>
          </a:p>
          <a:p>
            <a:pPr marL="571500" indent="-571500">
              <a:buClr>
                <a:schemeClr val="accent1">
                  <a:lumMod val="50000"/>
                </a:schemeClr>
              </a:buClr>
              <a:buFont typeface="Wingdings" panose="05000000000000000000" pitchFamily="2" charset="2"/>
              <a:buChar char="v"/>
            </a:pPr>
            <a:r>
              <a:rPr lang="az-Latn-AZ" dirty="0">
                <a:solidFill>
                  <a:schemeClr val="tx1"/>
                </a:solidFill>
                <a:latin typeface="Calibri Light" panose="020F0302020204030204" pitchFamily="34" charset="0"/>
                <a:cs typeface="Calibri Light" panose="020F0302020204030204" pitchFamily="34" charset="0"/>
              </a:rPr>
              <a:t>Çarpıntı – 82%;</a:t>
            </a:r>
          </a:p>
          <a:p>
            <a:pPr marL="571500" indent="-571500">
              <a:buClr>
                <a:schemeClr val="accent1">
                  <a:lumMod val="50000"/>
                </a:schemeClr>
              </a:buClr>
              <a:buFont typeface="Wingdings" panose="05000000000000000000" pitchFamily="2" charset="2"/>
              <a:buChar char="v"/>
            </a:pPr>
            <a:r>
              <a:rPr lang="az-Latn-AZ" sz="2400" dirty="0">
                <a:solidFill>
                  <a:schemeClr val="tx1"/>
                </a:solidFill>
                <a:latin typeface="Calibri Light" panose="020F0302020204030204" pitchFamily="34" charset="0"/>
                <a:cs typeface="Calibri Light" panose="020F0302020204030204" pitchFamily="34" charset="0"/>
              </a:rPr>
              <a:t>Baş hər</a:t>
            </a:r>
            <a:r>
              <a:rPr lang="az-Latn-AZ" dirty="0">
                <a:solidFill>
                  <a:schemeClr val="tx1"/>
                </a:solidFill>
                <a:latin typeface="Calibri Light" panose="020F0302020204030204" pitchFamily="34" charset="0"/>
                <a:cs typeface="Calibri Light" panose="020F0302020204030204" pitchFamily="34" charset="0"/>
              </a:rPr>
              <a:t>lənmə - 29%;</a:t>
            </a:r>
          </a:p>
          <a:p>
            <a:pPr marL="571500" indent="-571500">
              <a:buClr>
                <a:schemeClr val="accent1">
                  <a:lumMod val="50000"/>
                </a:schemeClr>
              </a:buClr>
              <a:buFont typeface="Wingdings" panose="05000000000000000000" pitchFamily="2" charset="2"/>
              <a:buChar char="v"/>
            </a:pPr>
            <a:r>
              <a:rPr lang="az-Latn-AZ" sz="2400" dirty="0">
                <a:solidFill>
                  <a:schemeClr val="tx1"/>
                </a:solidFill>
                <a:latin typeface="Calibri Light" panose="020F0302020204030204" pitchFamily="34" charset="0"/>
                <a:cs typeface="Calibri Light" panose="020F0302020204030204" pitchFamily="34" charset="0"/>
              </a:rPr>
              <a:t>Nəfəs darlığı </a:t>
            </a:r>
            <a:r>
              <a:rPr lang="az-Latn-AZ" dirty="0">
                <a:solidFill>
                  <a:schemeClr val="tx1"/>
                </a:solidFill>
                <a:latin typeface="Calibri Light" panose="020F0302020204030204" pitchFamily="34" charset="0"/>
                <a:cs typeface="Calibri Light" panose="020F0302020204030204" pitchFamily="34" charset="0"/>
              </a:rPr>
              <a:t>– 24%;</a:t>
            </a:r>
          </a:p>
          <a:p>
            <a:pPr marL="571500" indent="-571500">
              <a:buClr>
                <a:schemeClr val="accent1">
                  <a:lumMod val="50000"/>
                </a:schemeClr>
              </a:buClr>
              <a:buFont typeface="Wingdings" panose="05000000000000000000" pitchFamily="2" charset="2"/>
              <a:buChar char="v"/>
            </a:pPr>
            <a:r>
              <a:rPr lang="az-Latn-AZ" dirty="0">
                <a:solidFill>
                  <a:schemeClr val="tx1"/>
                </a:solidFill>
                <a:latin typeface="Calibri Light" panose="020F0302020204030204" pitchFamily="34" charset="0"/>
                <a:cs typeface="Calibri Light" panose="020F0302020204030204" pitchFamily="34" charset="0"/>
              </a:rPr>
              <a:t>Sinədə ağrı – 24%;</a:t>
            </a:r>
          </a:p>
          <a:p>
            <a:pPr marL="571500" indent="-571500">
              <a:buClr>
                <a:schemeClr val="accent1">
                  <a:lumMod val="50000"/>
                </a:schemeClr>
              </a:buClr>
              <a:buFont typeface="Wingdings" panose="05000000000000000000" pitchFamily="2" charset="2"/>
              <a:buChar char="v"/>
            </a:pPr>
            <a:r>
              <a:rPr lang="az-Latn-AZ" dirty="0">
                <a:solidFill>
                  <a:schemeClr val="tx1"/>
                </a:solidFill>
                <a:latin typeface="Calibri Light" panose="020F0302020204030204" pitchFamily="34" charset="0"/>
                <a:cs typeface="Calibri Light" panose="020F0302020204030204" pitchFamily="34" charset="0"/>
              </a:rPr>
              <a:t>Sinkope – 10% və yorğunluq – 5%. </a:t>
            </a:r>
          </a:p>
          <a:p>
            <a:pPr marL="571500" indent="-571500">
              <a:buClr>
                <a:schemeClr val="accent1">
                  <a:lumMod val="50000"/>
                </a:schemeClr>
              </a:buClr>
              <a:buFont typeface="Wingdings" panose="05000000000000000000" pitchFamily="2" charset="2"/>
              <a:buChar char="v"/>
            </a:pPr>
            <a:endParaRPr lang="az-Latn-AZ" sz="2400" dirty="0">
              <a:solidFill>
                <a:schemeClr val="tx1"/>
              </a:solidFill>
              <a:latin typeface="Calibri Light" panose="020F0302020204030204" pitchFamily="34" charset="0"/>
              <a:cs typeface="Calibri Light" panose="020F0302020204030204" pitchFamily="34" charset="0"/>
            </a:endParaRPr>
          </a:p>
          <a:p>
            <a:pPr algn="just"/>
            <a:endParaRPr lang="az-Latn-AZ" sz="2400" dirty="0">
              <a:solidFill>
                <a:schemeClr val="tx1"/>
              </a:solidFill>
              <a:latin typeface="Arial Nova Light" panose="020B0304020202020204" pitchFamily="34" charset="0"/>
            </a:endParaRPr>
          </a:p>
          <a:p>
            <a:pPr marL="0" indent="0" algn="just">
              <a:buNone/>
            </a:pPr>
            <a:endParaRPr lang="az-Latn-AZ" sz="2400" dirty="0">
              <a:solidFill>
                <a:schemeClr val="tx1"/>
              </a:solidFill>
              <a:latin typeface="Arial Nova Light" panose="020B0304020202020204" pitchFamily="34" charset="0"/>
            </a:endParaRPr>
          </a:p>
          <a:p>
            <a:pPr algn="just"/>
            <a:endParaRPr lang="az-Latn-AZ" sz="2400" dirty="0">
              <a:solidFill>
                <a:schemeClr val="tx1"/>
              </a:solidFill>
              <a:latin typeface="Arial Nova Light" panose="020B0304020202020204" pitchFamily="34" charset="0"/>
            </a:endParaRPr>
          </a:p>
          <a:p>
            <a:pPr marL="0" indent="0" algn="just">
              <a:buNone/>
            </a:pPr>
            <a:endParaRPr lang="az-Latn-AZ" dirty="0">
              <a:solidFill>
                <a:schemeClr val="tx1"/>
              </a:solidFill>
              <a:latin typeface="Arial Nova Light" panose="020B0304020202020204" pitchFamily="34" charset="0"/>
            </a:endParaRPr>
          </a:p>
          <a:p>
            <a:pPr marL="0" indent="0" algn="just">
              <a:buNone/>
            </a:pPr>
            <a:endParaRPr lang="en-US" sz="2800" dirty="0">
              <a:solidFill>
                <a:schemeClr val="tx1"/>
              </a:solidFill>
              <a:latin typeface="Arial Nova Light" panose="020B0304020202020204" pitchFamily="34" charset="0"/>
            </a:endParaRP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13</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31017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5480" y="286603"/>
            <a:ext cx="9740200" cy="550109"/>
          </a:xfrm>
        </p:spPr>
        <p:txBody>
          <a:bodyPr>
            <a:normAutofit/>
          </a:bodyPr>
          <a:lstStyle/>
          <a:p>
            <a:pPr algn="ctr"/>
            <a:r>
              <a:rPr lang="az-Latn-AZ" sz="4000" b="1" dirty="0"/>
              <a:t>QF idarə olunması</a:t>
            </a:r>
            <a:endParaRPr lang="ru-RU" sz="4000" b="1" dirty="0"/>
          </a:p>
        </p:txBody>
      </p:sp>
      <p:pic>
        <p:nvPicPr>
          <p:cNvPr id="5" name="Объект 4"/>
          <p:cNvPicPr>
            <a:picLocks noGrp="1" noChangeAspect="1"/>
          </p:cNvPicPr>
          <p:nvPr>
            <p:ph idx="1"/>
          </p:nvPr>
        </p:nvPicPr>
        <p:blipFill>
          <a:blip r:embed="rId2"/>
          <a:stretch>
            <a:fillRect/>
          </a:stretch>
        </p:blipFill>
        <p:spPr>
          <a:xfrm>
            <a:off x="1415480" y="1137138"/>
            <a:ext cx="9505056" cy="5200177"/>
          </a:xfrm>
          <a:prstGeom prst="rect">
            <a:avLst/>
          </a:prstGeom>
        </p:spPr>
      </p:pic>
      <p:sp>
        <p:nvSpPr>
          <p:cNvPr id="4" name="Номер слайда 3"/>
          <p:cNvSpPr>
            <a:spLocks noGrp="1"/>
          </p:cNvSpPr>
          <p:nvPr>
            <p:ph type="sldNum" sz="quarter" idx="12"/>
          </p:nvPr>
        </p:nvSpPr>
        <p:spPr/>
        <p:txBody>
          <a:bodyPr/>
          <a:lstStyle/>
          <a:p>
            <a:fld id="{E31375A4-56A4-47D6-9801-1991572033F7}" type="slidenum">
              <a:rPr lang="ru-RU" smtClean="0">
                <a:solidFill>
                  <a:prstClr val="black"/>
                </a:solidFill>
              </a:rPr>
              <a:pPr/>
              <a:t>14</a:t>
            </a:fld>
            <a:endParaRPr lang="ru-RU" dirty="0">
              <a:solidFill>
                <a:prstClr val="black"/>
              </a:solidFill>
            </a:endParaRPr>
          </a:p>
        </p:txBody>
      </p:sp>
      <p:sp>
        <p:nvSpPr>
          <p:cNvPr id="6" name="Прямоугольник 5"/>
          <p:cNvSpPr/>
          <p:nvPr/>
        </p:nvSpPr>
        <p:spPr>
          <a:xfrm>
            <a:off x="4079776" y="6402324"/>
            <a:ext cx="4223792" cy="411052"/>
          </a:xfrm>
          <a:prstGeom prst="rect">
            <a:avLst/>
          </a:prstGeom>
        </p:spPr>
        <p:txBody>
          <a:bodyPr wrap="square">
            <a:spAutoFit/>
          </a:bodyPr>
          <a:lstStyle/>
          <a:p>
            <a:pPr algn="r">
              <a:defRPr/>
            </a:pPr>
            <a:r>
              <a:rPr lang="az-Latn-AZ" sz="1000" dirty="0">
                <a:solidFill>
                  <a:schemeClr val="tx1">
                    <a:lumMod val="95000"/>
                    <a:lumOff val="5000"/>
                  </a:schemeClr>
                </a:solidFill>
              </a:rPr>
              <a:t>2020 ESC Guidelines for the diagnosis and management of artrial fibrillation</a:t>
            </a:r>
          </a:p>
          <a:p>
            <a:pPr algn="r">
              <a:defRPr/>
            </a:pPr>
            <a:r>
              <a:rPr lang="az-Latn-AZ" sz="1000" dirty="0">
                <a:solidFill>
                  <a:schemeClr val="tx1">
                    <a:lumMod val="95000"/>
                    <a:lumOff val="5000"/>
                  </a:schemeClr>
                </a:solidFill>
              </a:rPr>
              <a:t>(European Heart Journal 2020: doi/10.1093/eurheartj/ehaa612)</a:t>
            </a:r>
            <a:endParaRPr lang="en-US" sz="1000" dirty="0">
              <a:solidFill>
                <a:schemeClr val="tx1">
                  <a:lumMod val="95000"/>
                  <a:lumOff val="5000"/>
                </a:schemeClr>
              </a:solidFill>
            </a:endParaRPr>
          </a:p>
        </p:txBody>
      </p:sp>
    </p:spTree>
    <p:extLst>
      <p:ext uri="{BB962C8B-B14F-4D97-AF65-F5344CB8AC3E}">
        <p14:creationId xmlns:p14="http://schemas.microsoft.com/office/powerpoint/2010/main" val="324846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31375A4-56A4-47D6-9801-1991572033F7}" type="slidenum">
              <a:rPr lang="ru-RU" smtClean="0">
                <a:solidFill>
                  <a:prstClr val="black"/>
                </a:solidFill>
              </a:rPr>
              <a:pPr/>
              <a:t>15</a:t>
            </a:fld>
            <a:endParaRPr lang="ru-RU" dirty="0">
              <a:solidFill>
                <a:prstClr val="black"/>
              </a:solidFill>
            </a:endParaRPr>
          </a:p>
        </p:txBody>
      </p:sp>
      <p:pic>
        <p:nvPicPr>
          <p:cNvPr id="3" name="Рисунок 2"/>
          <p:cNvPicPr>
            <a:picLocks noChangeAspect="1"/>
          </p:cNvPicPr>
          <p:nvPr/>
        </p:nvPicPr>
        <p:blipFill>
          <a:blip r:embed="rId2"/>
          <a:stretch>
            <a:fillRect/>
          </a:stretch>
        </p:blipFill>
        <p:spPr>
          <a:xfrm>
            <a:off x="1647949" y="767862"/>
            <a:ext cx="8896101" cy="5616153"/>
          </a:xfrm>
          <a:prstGeom prst="rect">
            <a:avLst/>
          </a:prstGeom>
        </p:spPr>
      </p:pic>
      <p:sp>
        <p:nvSpPr>
          <p:cNvPr id="4" name="Заголовок 1"/>
          <p:cNvSpPr txBox="1">
            <a:spLocks/>
          </p:cNvSpPr>
          <p:nvPr/>
        </p:nvSpPr>
        <p:spPr>
          <a:xfrm>
            <a:off x="2842847" y="231038"/>
            <a:ext cx="6219092" cy="351780"/>
          </a:xfrm>
          <a:prstGeom prst="rect">
            <a:avLst/>
          </a:prstGeom>
        </p:spPr>
        <p:txBody>
          <a:bodyPr>
            <a:normAutofit fontScale="60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az-Latn-AZ" sz="4000" b="1" dirty="0">
                <a:solidFill>
                  <a:schemeClr val="tx1"/>
                </a:solidFill>
              </a:rPr>
              <a:t>QF idarə olunması</a:t>
            </a:r>
            <a:endParaRPr lang="ru-RU" sz="4000" b="1" dirty="0">
              <a:solidFill>
                <a:schemeClr val="tx1"/>
              </a:solidFill>
            </a:endParaRPr>
          </a:p>
        </p:txBody>
      </p:sp>
      <p:sp>
        <p:nvSpPr>
          <p:cNvPr id="5" name="Прямоугольник 4"/>
          <p:cNvSpPr/>
          <p:nvPr/>
        </p:nvSpPr>
        <p:spPr>
          <a:xfrm>
            <a:off x="4079776" y="6402324"/>
            <a:ext cx="4223792" cy="411052"/>
          </a:xfrm>
          <a:prstGeom prst="rect">
            <a:avLst/>
          </a:prstGeom>
        </p:spPr>
        <p:txBody>
          <a:bodyPr wrap="square">
            <a:spAutoFit/>
          </a:bodyPr>
          <a:lstStyle/>
          <a:p>
            <a:pPr algn="r">
              <a:defRPr/>
            </a:pPr>
            <a:r>
              <a:rPr lang="az-Latn-AZ" sz="1000" dirty="0">
                <a:solidFill>
                  <a:schemeClr val="tx1">
                    <a:lumMod val="95000"/>
                    <a:lumOff val="5000"/>
                  </a:schemeClr>
                </a:solidFill>
              </a:rPr>
              <a:t>2020 ESC Guidelines for the diagnosis and management of artrial fibrillation</a:t>
            </a:r>
          </a:p>
          <a:p>
            <a:pPr algn="r">
              <a:defRPr/>
            </a:pPr>
            <a:r>
              <a:rPr lang="az-Latn-AZ" sz="1000" dirty="0">
                <a:solidFill>
                  <a:schemeClr val="tx1">
                    <a:lumMod val="95000"/>
                    <a:lumOff val="5000"/>
                  </a:schemeClr>
                </a:solidFill>
              </a:rPr>
              <a:t>(European Heart Journal 2020: doi/10.1093/eurheartj/ehaa612)</a:t>
            </a:r>
            <a:endParaRPr lang="en-US" sz="1000" dirty="0">
              <a:solidFill>
                <a:schemeClr val="tx1">
                  <a:lumMod val="95000"/>
                  <a:lumOff val="5000"/>
                </a:schemeClr>
              </a:solidFill>
            </a:endParaRPr>
          </a:p>
        </p:txBody>
      </p:sp>
    </p:spTree>
    <p:extLst>
      <p:ext uri="{BB962C8B-B14F-4D97-AF65-F5344CB8AC3E}">
        <p14:creationId xmlns:p14="http://schemas.microsoft.com/office/powerpoint/2010/main" val="206017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4" y="549275"/>
            <a:ext cx="3566160" cy="1050925"/>
          </a:xfrm>
        </p:spPr>
        <p:txBody>
          <a:bodyPr>
            <a:normAutofit fontScale="90000"/>
          </a:bodyPr>
          <a:lstStyle/>
          <a:p>
            <a:pPr algn="ctr"/>
            <a:r>
              <a:rPr lang="az-Latn-AZ" dirty="0"/>
              <a:t>Genetik xəstəliklər </a:t>
            </a:r>
            <a:endParaRPr lang="en-US" dirty="0"/>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quarter" idx="15"/>
          </p:nvPr>
        </p:nvSpPr>
        <p:spPr>
          <a:xfrm>
            <a:off x="550862" y="2028092"/>
            <a:ext cx="10040938" cy="4420333"/>
          </a:xfrm>
        </p:spPr>
        <p:txBody>
          <a:bodyPr/>
          <a:lstStyle/>
          <a:p>
            <a:pPr marL="571500" indent="-571500">
              <a:buClr>
                <a:schemeClr val="accent1">
                  <a:lumMod val="50000"/>
                </a:schemeClr>
              </a:buClr>
              <a:buFont typeface="Wingdings" panose="05000000000000000000" pitchFamily="2" charset="2"/>
              <a:buChar char="v"/>
            </a:pPr>
            <a:r>
              <a:rPr lang="az-Latn-AZ" dirty="0">
                <a:latin typeface="Calibri Light" panose="020F0302020204030204" pitchFamily="34" charset="0"/>
                <a:cs typeface="Calibri Light" panose="020F0302020204030204" pitchFamily="34" charset="0"/>
              </a:rPr>
              <a:t>Bruqada sindromu – 9-20%</a:t>
            </a:r>
          </a:p>
          <a:p>
            <a:pPr marL="571500" indent="-571500">
              <a:buClr>
                <a:schemeClr val="accent1">
                  <a:lumMod val="50000"/>
                </a:schemeClr>
              </a:buClr>
              <a:buFont typeface="Wingdings" panose="05000000000000000000" pitchFamily="2" charset="2"/>
              <a:buChar char="v"/>
            </a:pPr>
            <a:r>
              <a:rPr lang="az-Latn-AZ" dirty="0">
                <a:latin typeface="Calibri Light" panose="020F0302020204030204" pitchFamily="34" charset="0"/>
                <a:cs typeface="Calibri Light" panose="020F0302020204030204" pitchFamily="34" charset="0"/>
              </a:rPr>
              <a:t>Uzun QT sindromu – 2-33%</a:t>
            </a:r>
          </a:p>
          <a:p>
            <a:pPr marL="571500" indent="-571500">
              <a:buClr>
                <a:schemeClr val="accent1">
                  <a:lumMod val="50000"/>
                </a:schemeClr>
              </a:buClr>
              <a:buFont typeface="Wingdings" panose="05000000000000000000" pitchFamily="2" charset="2"/>
              <a:buChar char="v"/>
            </a:pPr>
            <a:r>
              <a:rPr lang="az-Latn-AZ" dirty="0">
                <a:latin typeface="Calibri Light" panose="020F0302020204030204" pitchFamily="34" charset="0"/>
                <a:cs typeface="Calibri Light" panose="020F0302020204030204" pitchFamily="34" charset="0"/>
              </a:rPr>
              <a:t>Ailədə AF öyküsü ( özəlliklə lone ) gənc xəstələrdə 5-30% hallarda görülür.</a:t>
            </a:r>
          </a:p>
          <a:p>
            <a:pPr marL="571500" indent="-571500">
              <a:buClr>
                <a:schemeClr val="accent1">
                  <a:lumMod val="50000"/>
                </a:schemeClr>
              </a:buClr>
              <a:buFont typeface="Wingdings" panose="05000000000000000000" pitchFamily="2" charset="2"/>
              <a:buChar char="v"/>
            </a:pPr>
            <a:r>
              <a:rPr lang="az-Latn-AZ" dirty="0">
                <a:latin typeface="Calibri Light" panose="020F0302020204030204" pitchFamily="34" charset="0"/>
                <a:cs typeface="Calibri Light" panose="020F0302020204030204" pitchFamily="34" charset="0"/>
              </a:rPr>
              <a:t>36 gendəki nadir genetik variasiyalar AF ilə əlaqələndirilmişdir. </a:t>
            </a:r>
          </a:p>
          <a:p>
            <a:pPr marL="571500" indent="-571500">
              <a:buClr>
                <a:schemeClr val="accent1">
                  <a:lumMod val="50000"/>
                </a:schemeClr>
              </a:buClr>
              <a:buFont typeface="Wingdings" panose="05000000000000000000" pitchFamily="2" charset="2"/>
              <a:buChar char="v"/>
            </a:pPr>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989874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4" y="549275"/>
            <a:ext cx="3566160" cy="1050925"/>
          </a:xfrm>
        </p:spPr>
        <p:txBody>
          <a:bodyPr>
            <a:normAutofit/>
          </a:bodyPr>
          <a:lstStyle/>
          <a:p>
            <a:pPr algn="ctr"/>
            <a:r>
              <a:rPr lang="az-Latn-AZ" dirty="0"/>
              <a:t>Ailəvi AF</a:t>
            </a:r>
            <a:endParaRPr lang="en-US" dirty="0"/>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quarter" idx="15"/>
          </p:nvPr>
        </p:nvSpPr>
        <p:spPr>
          <a:xfrm>
            <a:off x="550862" y="2028092"/>
            <a:ext cx="10040938" cy="4420333"/>
          </a:xfrm>
        </p:spPr>
        <p:txBody>
          <a:bodyPr/>
          <a:lstStyle/>
          <a:p>
            <a:pPr marL="571500" indent="-571500">
              <a:buClr>
                <a:schemeClr val="accent1">
                  <a:lumMod val="50000"/>
                </a:schemeClr>
              </a:buClr>
              <a:buFont typeface="Wingdings" panose="05000000000000000000" pitchFamily="2" charset="2"/>
              <a:buChar char="v"/>
            </a:pPr>
            <a:r>
              <a:rPr lang="az-Latn-AZ" dirty="0">
                <a:latin typeface="Calibri Light" panose="020F0302020204030204" pitchFamily="34" charset="0"/>
                <a:cs typeface="Calibri Light" panose="020F0302020204030204" pitchFamily="34" charset="0"/>
              </a:rPr>
              <a:t>Ailədə AF öyküsü ( özəlliklə lone ) gənc xəstələrdə 5-30% hallarda görülür.</a:t>
            </a:r>
          </a:p>
          <a:p>
            <a:pPr marL="571500" indent="-571500">
              <a:buClr>
                <a:schemeClr val="accent1">
                  <a:lumMod val="50000"/>
                </a:schemeClr>
              </a:buClr>
              <a:buFont typeface="Wingdings" panose="05000000000000000000" pitchFamily="2" charset="2"/>
              <a:buChar char="v"/>
            </a:pPr>
            <a:r>
              <a:rPr lang="az-Latn-AZ" dirty="0"/>
              <a:t>Məruz qalmış bir ailə üzvünün qohumlarında aritmiya yaranma riski 40% nisbətində artmışdır.</a:t>
            </a:r>
          </a:p>
          <a:p>
            <a:pPr marL="571500" indent="-571500">
              <a:buClr>
                <a:schemeClr val="accent1">
                  <a:lumMod val="50000"/>
                </a:schemeClr>
              </a:buClr>
              <a:buFont typeface="Wingdings" panose="05000000000000000000" pitchFamily="2" charset="2"/>
              <a:buChar char="v"/>
            </a:pPr>
            <a:r>
              <a:rPr lang="az-Latn-AZ" dirty="0"/>
              <a:t>Az sayda xəstədə sadəcə nadir genetik varaintlar tanımlandığına görə genetik testlərin önəmli qatqısı bilinməməkdədir.</a:t>
            </a:r>
          </a:p>
          <a:p>
            <a:pPr marL="571500" indent="-571500">
              <a:buClr>
                <a:schemeClr val="accent1">
                  <a:lumMod val="50000"/>
                </a:schemeClr>
              </a:buClr>
              <a:buFont typeface="Wingdings" panose="05000000000000000000" pitchFamily="2" charset="2"/>
              <a:buChar char="v"/>
            </a:pPr>
            <a:r>
              <a:rPr lang="az-Latn-AZ" dirty="0"/>
              <a:t>36 gendəki nadir genetik variasiylar AF ilə əlaqələndirilmişdir.</a:t>
            </a:r>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416182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3" y="549275"/>
            <a:ext cx="9220321" cy="1050925"/>
          </a:xfrm>
        </p:spPr>
        <p:txBody>
          <a:bodyPr>
            <a:normAutofit fontScale="90000"/>
          </a:bodyPr>
          <a:lstStyle/>
          <a:p>
            <a:pPr algn="ctr"/>
            <a:r>
              <a:rPr lang="en-US" dirty="0"/>
              <a:t>J wave syndromes (</a:t>
            </a:r>
            <a:r>
              <a:rPr lang="en-US" dirty="0" err="1"/>
              <a:t>Brugada</a:t>
            </a:r>
            <a:r>
              <a:rPr lang="en-US" dirty="0"/>
              <a:t> and early repolarization syndrome) </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quarter" idx="15"/>
          </p:nvPr>
        </p:nvSpPr>
        <p:spPr>
          <a:xfrm>
            <a:off x="550862" y="2028092"/>
            <a:ext cx="10040938" cy="4420333"/>
          </a:xfrm>
        </p:spPr>
        <p:txBody>
          <a:bodyPr/>
          <a:lstStyle/>
          <a:p>
            <a:pPr marL="571500" indent="-571500">
              <a:buClr>
                <a:schemeClr val="accent1">
                  <a:lumMod val="50000"/>
                </a:schemeClr>
              </a:buClr>
              <a:buFont typeface="Wingdings" panose="05000000000000000000" pitchFamily="2" charset="2"/>
              <a:buChar char="v"/>
            </a:pPr>
            <a:r>
              <a:rPr lang="az-Latn-AZ" dirty="0">
                <a:latin typeface="Calibri Light" panose="020F0302020204030204" pitchFamily="34" charset="0"/>
                <a:cs typeface="Calibri Light" panose="020F0302020204030204" pitchFamily="34" charset="0"/>
              </a:rPr>
              <a:t>Brugada sidromunda predominant AF olmaqla, supraventrikular aritmiyalar xəstələrin 9-20%-də yaygındır.</a:t>
            </a:r>
          </a:p>
          <a:p>
            <a:pPr marL="571500" indent="-571500">
              <a:buClr>
                <a:schemeClr val="accent1">
                  <a:lumMod val="50000"/>
                </a:schemeClr>
              </a:buClr>
              <a:buFont typeface="Wingdings" panose="05000000000000000000" pitchFamily="2" charset="2"/>
              <a:buChar char="v"/>
            </a:pPr>
            <a:r>
              <a:rPr lang="az-Latn-AZ" dirty="0">
                <a:latin typeface="Calibri Light" panose="020F0302020204030204" pitchFamily="34" charset="0"/>
                <a:cs typeface="Calibri Light" panose="020F0302020204030204" pitchFamily="34" charset="0"/>
              </a:rPr>
              <a:t>Uşaqlarda Brugada sindromunun özəl bir yönü, AF-nin EKQ-də bir BrS paterninin görünümündən öncə gələ bilməsidir.</a:t>
            </a:r>
          </a:p>
          <a:p>
            <a:pPr marL="571500" indent="-571500">
              <a:buClr>
                <a:schemeClr val="accent1">
                  <a:lumMod val="50000"/>
                </a:schemeClr>
              </a:buClr>
              <a:buFont typeface="Wingdings" panose="05000000000000000000" pitchFamily="2" charset="2"/>
              <a:buChar char="v"/>
            </a:pPr>
            <a:r>
              <a:rPr lang="az-Latn-AZ" dirty="0">
                <a:latin typeface="Calibri Light" panose="020F0302020204030204" pitchFamily="34" charset="0"/>
                <a:cs typeface="Calibri Light" panose="020F0302020204030204" pitchFamily="34" charset="0"/>
              </a:rPr>
              <a:t>KCNJ8-S422L mutasiyası tərəfindən dəstəklənməkdədir.</a:t>
            </a:r>
          </a:p>
          <a:p>
            <a:pPr marL="571500" indent="-571500">
              <a:buClr>
                <a:schemeClr val="accent1">
                  <a:lumMod val="50000"/>
                </a:schemeClr>
              </a:buClr>
              <a:buFont typeface="Wingdings" panose="05000000000000000000" pitchFamily="2" charset="2"/>
              <a:buChar char="v"/>
            </a:pPr>
            <a:r>
              <a:rPr lang="az-Latn-AZ" dirty="0">
                <a:latin typeface="Calibri Light" panose="020F0302020204030204" pitchFamily="34" charset="0"/>
                <a:cs typeface="Calibri Light" panose="020F0302020204030204" pitchFamily="34" charset="0"/>
              </a:rPr>
              <a:t>Müalicə edilməyən xəstələrdə proqnoz pis olduğundan BrS-i dərhal belilemek önəmlidir.</a:t>
            </a:r>
          </a:p>
          <a:p>
            <a:pPr marL="571500" indent="-571500">
              <a:buClr>
                <a:schemeClr val="accent1">
                  <a:lumMod val="50000"/>
                </a:schemeClr>
              </a:buClr>
              <a:buFont typeface="Wingdings" panose="05000000000000000000" pitchFamily="2" charset="2"/>
              <a:buChar char="v"/>
            </a:pPr>
            <a:r>
              <a:rPr lang="az-Latn-AZ" dirty="0">
                <a:latin typeface="Calibri Light" panose="020F0302020204030204" pitchFamily="34" charset="0"/>
                <a:cs typeface="Calibri Light" panose="020F0302020204030204" pitchFamily="34" charset="0"/>
              </a:rPr>
              <a:t>Kardiover</a:t>
            </a:r>
            <a:r>
              <a:rPr lang="en-US" dirty="0" err="1">
                <a:latin typeface="Calibri Light" panose="020F0302020204030204" pitchFamily="34" charset="0"/>
                <a:cs typeface="Calibri Light" panose="020F0302020204030204" pitchFamily="34" charset="0"/>
              </a:rPr>
              <a:t>siya</a:t>
            </a:r>
            <a:r>
              <a:rPr lang="az-Latn-AZ" dirty="0">
                <a:latin typeface="Calibri Light" panose="020F0302020204030204" pitchFamily="34" charset="0"/>
                <a:cs typeface="Calibri Light" panose="020F0302020204030204" pitchFamily="34" charset="0"/>
              </a:rPr>
              <a:t> </a:t>
            </a:r>
          </a:p>
          <a:p>
            <a:pPr marL="571500" indent="-571500">
              <a:buClr>
                <a:schemeClr val="accent1">
                  <a:lumMod val="50000"/>
                </a:schemeClr>
              </a:buClr>
              <a:buFont typeface="Wingdings" panose="05000000000000000000" pitchFamily="2" charset="2"/>
              <a:buChar char="v"/>
            </a:pPr>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70146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3" y="549275"/>
            <a:ext cx="9220321" cy="1050925"/>
          </a:xfrm>
        </p:spPr>
        <p:txBody>
          <a:bodyPr>
            <a:normAutofit/>
          </a:bodyPr>
          <a:lstStyle/>
          <a:p>
            <a:pPr algn="ctr"/>
            <a:r>
              <a:rPr lang="en-US" dirty="0"/>
              <a:t>Long QT syndrome</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quarter" idx="15"/>
          </p:nvPr>
        </p:nvSpPr>
        <p:spPr>
          <a:xfrm>
            <a:off x="550862" y="2028092"/>
            <a:ext cx="10040938" cy="4420333"/>
          </a:xfrm>
        </p:spPr>
        <p:txBody>
          <a:bodyPr/>
          <a:lstStyle/>
          <a:p>
            <a:pPr marL="571500" indent="-571500">
              <a:buClr>
                <a:schemeClr val="accent1">
                  <a:lumMod val="50000"/>
                </a:schemeClr>
              </a:buClr>
              <a:buFont typeface="Wingdings" panose="05000000000000000000" pitchFamily="2" charset="2"/>
              <a:buChar char="v"/>
            </a:pPr>
            <a:r>
              <a:rPr lang="en-US" dirty="0" err="1">
                <a:latin typeface="Calibri Light" panose="020F0302020204030204" pitchFamily="34" charset="0"/>
                <a:cs typeface="Calibri Light" panose="020F0302020204030204" pitchFamily="34" charset="0"/>
              </a:rPr>
              <a:t>Uzun</a:t>
            </a:r>
            <a:r>
              <a:rPr lang="en-US" dirty="0">
                <a:latin typeface="Calibri Light" panose="020F0302020204030204" pitchFamily="34" charset="0"/>
                <a:cs typeface="Calibri Light" panose="020F0302020204030204" pitchFamily="34" charset="0"/>
              </a:rPr>
              <a:t> QT </a:t>
            </a:r>
            <a:r>
              <a:rPr lang="en-US" dirty="0" err="1">
                <a:latin typeface="Calibri Light" panose="020F0302020204030204" pitchFamily="34" charset="0"/>
                <a:cs typeface="Calibri Light" panose="020F0302020204030204" pitchFamily="34" charset="0"/>
              </a:rPr>
              <a:t>sindromlu</a:t>
            </a:r>
            <a:r>
              <a:rPr lang="en-US" dirty="0">
                <a:latin typeface="Calibri Light" panose="020F0302020204030204" pitchFamily="34" charset="0"/>
                <a:cs typeface="Calibri Light" panose="020F0302020204030204" pitchFamily="34" charset="0"/>
              </a:rPr>
              <a:t> 2-33% x</a:t>
            </a:r>
            <a:r>
              <a:rPr lang="az-Latn-AZ" dirty="0">
                <a:latin typeface="Calibri Light" panose="020F0302020204030204" pitchFamily="34" charset="0"/>
                <a:cs typeface="Calibri Light" panose="020F0302020204030204" pitchFamily="34" charset="0"/>
              </a:rPr>
              <a:t>əstələrdə AF bilinmişdir</a:t>
            </a:r>
          </a:p>
          <a:p>
            <a:pPr marL="571500" indent="-571500">
              <a:buClr>
                <a:schemeClr val="accent1">
                  <a:lumMod val="50000"/>
                </a:schemeClr>
              </a:buClr>
              <a:buFont typeface="Wingdings" panose="05000000000000000000" pitchFamily="2" charset="2"/>
              <a:buChar char="v"/>
            </a:pPr>
            <a:r>
              <a:rPr lang="az-Latn-AZ" dirty="0"/>
              <a:t>Uzun QT sindromu ilə əlaqəli ana genlərin </a:t>
            </a:r>
            <a:r>
              <a:rPr lang="en-US" dirty="0"/>
              <a:t>(KCNQ1, KCNH2, SCN5A)</a:t>
            </a:r>
            <a:r>
              <a:rPr lang="az-Latn-AZ" dirty="0"/>
              <a:t> AF əmələ gətirmə riskini artırdığı bilinmişdir</a:t>
            </a:r>
          </a:p>
          <a:p>
            <a:pPr marL="571500" indent="-571500">
              <a:buClr>
                <a:schemeClr val="accent1">
                  <a:lumMod val="50000"/>
                </a:schemeClr>
              </a:buClr>
              <a:buFont typeface="Wingdings" panose="05000000000000000000" pitchFamily="2" charset="2"/>
              <a:buChar char="v"/>
            </a:pPr>
            <a:r>
              <a:rPr lang="az-Latn-AZ" dirty="0"/>
              <a:t>Ölümcül aritmiya riskinin artması səbəbilə aksion potensialı müddətini uzadan dərmanlardan qaçmaq lazımdır.</a:t>
            </a:r>
          </a:p>
          <a:p>
            <a:pPr marL="0" indent="0">
              <a:buClr>
                <a:schemeClr val="accent1">
                  <a:lumMod val="50000"/>
                </a:schemeClr>
              </a:buClr>
            </a:pPr>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20224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5871" y="294075"/>
            <a:ext cx="10748312" cy="1450757"/>
          </a:xfrm>
        </p:spPr>
        <p:txBody>
          <a:bodyPr>
            <a:normAutofit/>
          </a:bodyPr>
          <a:lstStyle/>
          <a:p>
            <a:r>
              <a:rPr lang="az-Latn-AZ" sz="4000" b="1" dirty="0">
                <a:solidFill>
                  <a:schemeClr val="accent2">
                    <a:lumMod val="50000"/>
                  </a:schemeClr>
                </a:solidFill>
                <a:latin typeface="Calibri" panose="020F0502020204030204" pitchFamily="34" charset="0"/>
                <a:cs typeface="Calibri" panose="020F0502020204030204" pitchFamily="34" charset="0"/>
              </a:rPr>
              <a:t>Qulaqcıq fibrilyasiyasının epidemiologiyası</a:t>
            </a:r>
            <a:endParaRPr lang="ru-RU" sz="4000" dirty="0"/>
          </a:p>
        </p:txBody>
      </p:sp>
      <p:sp>
        <p:nvSpPr>
          <p:cNvPr id="4" name="Номер слайда 3"/>
          <p:cNvSpPr>
            <a:spLocks noGrp="1"/>
          </p:cNvSpPr>
          <p:nvPr>
            <p:ph type="sldNum" sz="quarter" idx="12"/>
          </p:nvPr>
        </p:nvSpPr>
        <p:spPr/>
        <p:txBody>
          <a:bodyPr/>
          <a:lstStyle/>
          <a:p>
            <a:fld id="{E31375A4-56A4-47D6-9801-1991572033F7}" type="slidenum">
              <a:rPr lang="ru-RU" smtClean="0">
                <a:solidFill>
                  <a:prstClr val="black"/>
                </a:solidFill>
              </a:rPr>
              <a:pPr/>
              <a:t>2</a:t>
            </a:fld>
            <a:endParaRPr lang="ru-RU" dirty="0">
              <a:solidFill>
                <a:prstClr val="black"/>
              </a:solidFill>
            </a:endParaRPr>
          </a:p>
        </p:txBody>
      </p:sp>
      <p:pic>
        <p:nvPicPr>
          <p:cNvPr id="5" name="Объект 4"/>
          <p:cNvPicPr>
            <a:picLocks noGrp="1" noChangeAspect="1"/>
          </p:cNvPicPr>
          <p:nvPr>
            <p:ph idx="1"/>
          </p:nvPr>
        </p:nvPicPr>
        <p:blipFill>
          <a:blip r:embed="rId3"/>
          <a:stretch>
            <a:fillRect/>
          </a:stretch>
        </p:blipFill>
        <p:spPr>
          <a:xfrm>
            <a:off x="1148396" y="1019453"/>
            <a:ext cx="10086552" cy="5271188"/>
          </a:xfrm>
          <a:prstGeom prst="rect">
            <a:avLst/>
          </a:prstGeom>
        </p:spPr>
      </p:pic>
      <p:sp>
        <p:nvSpPr>
          <p:cNvPr id="6" name="Прямоугольник 5"/>
          <p:cNvSpPr/>
          <p:nvPr/>
        </p:nvSpPr>
        <p:spPr>
          <a:xfrm>
            <a:off x="4079776" y="6402324"/>
            <a:ext cx="4223792" cy="411052"/>
          </a:xfrm>
          <a:prstGeom prst="rect">
            <a:avLst/>
          </a:prstGeom>
        </p:spPr>
        <p:txBody>
          <a:bodyPr wrap="square">
            <a:spAutoFit/>
          </a:bodyPr>
          <a:lstStyle/>
          <a:p>
            <a:pPr algn="r">
              <a:defRPr/>
            </a:pPr>
            <a:r>
              <a:rPr lang="az-Latn-AZ" sz="1000" dirty="0">
                <a:solidFill>
                  <a:schemeClr val="tx1">
                    <a:lumMod val="95000"/>
                    <a:lumOff val="5000"/>
                  </a:schemeClr>
                </a:solidFill>
              </a:rPr>
              <a:t>2020 ESC Guidelines for the diagnosis and management of artrial fibrillation</a:t>
            </a:r>
          </a:p>
          <a:p>
            <a:pPr algn="r">
              <a:defRPr/>
            </a:pPr>
            <a:r>
              <a:rPr lang="az-Latn-AZ" sz="1000" dirty="0">
                <a:solidFill>
                  <a:schemeClr val="tx1">
                    <a:lumMod val="95000"/>
                    <a:lumOff val="5000"/>
                  </a:schemeClr>
                </a:solidFill>
              </a:rPr>
              <a:t>(European Heart Journal 2020: doi/10.1093/eurheartj/ehaa612)</a:t>
            </a:r>
            <a:endParaRPr lang="en-US" sz="1000" dirty="0">
              <a:solidFill>
                <a:schemeClr val="tx1">
                  <a:lumMod val="95000"/>
                  <a:lumOff val="5000"/>
                </a:schemeClr>
              </a:solidFill>
            </a:endParaRPr>
          </a:p>
        </p:txBody>
      </p:sp>
    </p:spTree>
    <p:extLst>
      <p:ext uri="{BB962C8B-B14F-4D97-AF65-F5344CB8AC3E}">
        <p14:creationId xmlns:p14="http://schemas.microsoft.com/office/powerpoint/2010/main" val="196537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3" y="549275"/>
            <a:ext cx="9220321" cy="1050925"/>
          </a:xfrm>
        </p:spPr>
        <p:txBody>
          <a:bodyPr>
            <a:normAutofit/>
          </a:bodyPr>
          <a:lstStyle/>
          <a:p>
            <a:pPr algn="ctr"/>
            <a:r>
              <a:rPr lang="az-Latn-AZ" dirty="0"/>
              <a:t>Kardiomiopatiya </a:t>
            </a:r>
            <a:endParaRPr lang="en-US" dirty="0"/>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quarter" idx="15"/>
          </p:nvPr>
        </p:nvSpPr>
        <p:spPr>
          <a:xfrm>
            <a:off x="550862" y="2028092"/>
            <a:ext cx="10040938" cy="4420333"/>
          </a:xfrm>
        </p:spPr>
        <p:txBody>
          <a:bodyPr/>
          <a:lstStyle/>
          <a:p>
            <a:pPr marL="571500" indent="-571500">
              <a:buClr>
                <a:schemeClr val="accent1">
                  <a:lumMod val="50000"/>
                </a:schemeClr>
              </a:buClr>
              <a:buFont typeface="Wingdings" panose="05000000000000000000" pitchFamily="2" charset="2"/>
              <a:buChar char="v"/>
            </a:pPr>
            <a:endParaRPr lang="az-Latn-AZ" sz="3200" dirty="0">
              <a:latin typeface="Calibri Light" panose="020F0302020204030204" pitchFamily="34" charset="0"/>
              <a:cs typeface="Calibri Light" panose="020F0302020204030204" pitchFamily="34" charset="0"/>
            </a:endParaRPr>
          </a:p>
          <a:p>
            <a:pPr marL="571500" indent="-571500">
              <a:buClr>
                <a:schemeClr val="accent1">
                  <a:lumMod val="50000"/>
                </a:schemeClr>
              </a:buClr>
              <a:buFont typeface="Wingdings" panose="05000000000000000000" pitchFamily="2" charset="2"/>
              <a:buChar char="v"/>
            </a:pPr>
            <a:r>
              <a:rPr lang="az-Latn-AZ" sz="2000" dirty="0">
                <a:latin typeface="Calibri Light" panose="020F0302020204030204" pitchFamily="34" charset="0"/>
                <a:cs typeface="Calibri Light" panose="020F0302020204030204" pitchFamily="34" charset="0"/>
              </a:rPr>
              <a:t>Revmatik qızdırma və AÜQ gənclərdə AF-nin  öndə gələn səbəblərindəndir.</a:t>
            </a:r>
          </a:p>
          <a:p>
            <a:pPr marL="571500" indent="-571500">
              <a:buClr>
                <a:schemeClr val="accent1">
                  <a:lumMod val="50000"/>
                </a:schemeClr>
              </a:buClr>
              <a:buFont typeface="Wingdings" panose="05000000000000000000" pitchFamily="2" charset="2"/>
              <a:buChar char="v"/>
            </a:pPr>
            <a:r>
              <a:rPr lang="az-Latn-AZ" sz="2000" dirty="0">
                <a:latin typeface="Calibri Light" panose="020F0302020204030204" pitchFamily="34" charset="0"/>
                <a:cs typeface="Calibri Light" panose="020F0302020204030204" pitchFamily="34" charset="0"/>
              </a:rPr>
              <a:t>ÜÇ ilə AF-nin güclü bir şəkildə əlaqəli olmasına rəğmən, AF xəstəliyin erkən mərhələlərində də ortaya çıxa bilər. </a:t>
            </a:r>
          </a:p>
          <a:p>
            <a:pPr marL="571500" indent="-571500">
              <a:buClr>
                <a:schemeClr val="accent1">
                  <a:lumMod val="50000"/>
                </a:schemeClr>
              </a:buClr>
              <a:buFont typeface="Wingdings" panose="05000000000000000000" pitchFamily="2" charset="2"/>
              <a:buChar char="v"/>
            </a:pPr>
            <a:r>
              <a:rPr lang="az-Latn-AZ" sz="2000" dirty="0">
                <a:latin typeface="Calibri Light" panose="020F0302020204030204" pitchFamily="34" charset="0"/>
                <a:cs typeface="Calibri Light" panose="020F0302020204030204" pitchFamily="34" charset="0"/>
              </a:rPr>
              <a:t>İzolə diastolik disfunksiya, artmış AF oluşumu ilə əlaqəlidir və bu, hipertrofik kardiomiopatiya seyrində erkən dönəmdə gözlənən AF-nin 20% prevalansını açıqlaya bilər. </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752914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3" y="549275"/>
            <a:ext cx="9220321" cy="394433"/>
          </a:xfrm>
        </p:spPr>
        <p:txBody>
          <a:bodyPr>
            <a:normAutofit fontScale="90000"/>
          </a:bodyPr>
          <a:lstStyle/>
          <a:p>
            <a:pPr algn="ctr"/>
            <a:r>
              <a:rPr lang="en-US" dirty="0" err="1"/>
              <a:t>Supraventrikular</a:t>
            </a:r>
            <a:r>
              <a:rPr lang="en-US" dirty="0"/>
              <a:t> </a:t>
            </a:r>
            <a:r>
              <a:rPr lang="en-US" dirty="0" err="1"/>
              <a:t>Taxikardiya</a:t>
            </a:r>
            <a:r>
              <a:rPr lang="az-Latn-AZ" dirty="0"/>
              <a:t> </a:t>
            </a:r>
            <a:endParaRPr lang="en-US" dirty="0"/>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quarter" idx="15"/>
          </p:nvPr>
        </p:nvSpPr>
        <p:spPr>
          <a:xfrm>
            <a:off x="550862" y="1218344"/>
            <a:ext cx="10779492" cy="5230081"/>
          </a:xfrm>
        </p:spPr>
        <p:txBody>
          <a:bodyPr/>
          <a:lstStyle/>
          <a:p>
            <a:pPr marL="571500" indent="-571500">
              <a:buClr>
                <a:schemeClr val="accent1">
                  <a:lumMod val="50000"/>
                </a:schemeClr>
              </a:buClr>
              <a:buFont typeface="Wingdings" panose="05000000000000000000" pitchFamily="2" charset="2"/>
              <a:buChar char="v"/>
            </a:pPr>
            <a:r>
              <a:rPr lang="en-US" dirty="0"/>
              <a:t>Bir </a:t>
            </a:r>
            <a:r>
              <a:rPr lang="az-Latn-AZ" dirty="0"/>
              <a:t>çox çalışmalar gənc xəstələrdə SVT ilə AF arasında əlaqəni vurğulamışdır.</a:t>
            </a:r>
          </a:p>
          <a:p>
            <a:pPr marL="571500" indent="-571500">
              <a:buClr>
                <a:schemeClr val="accent1">
                  <a:lumMod val="50000"/>
                </a:schemeClr>
              </a:buClr>
              <a:buFont typeface="Wingdings" panose="05000000000000000000" pitchFamily="2" charset="2"/>
              <a:buChar char="v"/>
            </a:pPr>
            <a:r>
              <a:rPr lang="az-Latn-AZ" dirty="0"/>
              <a:t>SVT sırasında tez atrial aktivasiya AF-ni indukteleye bilir.</a:t>
            </a:r>
          </a:p>
          <a:p>
            <a:pPr marL="571500" indent="-571500">
              <a:buClr>
                <a:schemeClr val="accent1">
                  <a:lumMod val="50000"/>
                </a:schemeClr>
              </a:buClr>
              <a:buFont typeface="Wingdings" panose="05000000000000000000" pitchFamily="2" charset="2"/>
              <a:buChar char="v"/>
            </a:pPr>
            <a:r>
              <a:rPr lang="az-Latn-AZ" dirty="0"/>
              <a:t>AVRNT və AVRT kimi  SVT-nin ortadan qaldırılması AF təkrarını önləyə bilər.</a:t>
            </a:r>
          </a:p>
          <a:p>
            <a:pPr marL="571500" indent="-571500">
              <a:buClr>
                <a:schemeClr val="accent1">
                  <a:lumMod val="50000"/>
                </a:schemeClr>
              </a:buClr>
              <a:buFont typeface="Wingdings" panose="05000000000000000000" pitchFamily="2" charset="2"/>
              <a:buChar char="v"/>
            </a:pPr>
            <a:r>
              <a:rPr lang="az-Latn-AZ" dirty="0"/>
              <a:t>AF oluşumundan sonra elektrofizioloji çalışma aparılan uaşqlarda SVT prevalansının 30-39% olduğu təxmin edilməkdədir.</a:t>
            </a:r>
          </a:p>
          <a:p>
            <a:pPr marL="571500" indent="-571500">
              <a:buClr>
                <a:schemeClr val="accent1">
                  <a:lumMod val="50000"/>
                </a:schemeClr>
              </a:buClr>
              <a:buFont typeface="Wingdings" panose="05000000000000000000" pitchFamily="2" charset="2"/>
              <a:buChar char="v"/>
            </a:pPr>
            <a:r>
              <a:rPr lang="az-Latn-AZ" dirty="0"/>
              <a:t>AF AVRT-ni düşündürən çarpıntılarla birgə ventrikulyar preeksitasyon olaraq ortaya çıxan </a:t>
            </a:r>
            <a:r>
              <a:rPr lang="en-US" dirty="0"/>
              <a:t>WPW</a:t>
            </a:r>
            <a:r>
              <a:rPr lang="az-Latn-AZ" dirty="0"/>
              <a:t> sindromunda xüsusi bir narahatlıq səbəbidir.</a:t>
            </a:r>
          </a:p>
          <a:p>
            <a:pPr marL="571500" indent="-571500">
              <a:buClr>
                <a:schemeClr val="accent1">
                  <a:lumMod val="50000"/>
                </a:schemeClr>
              </a:buClr>
              <a:buFont typeface="Wingdings" panose="05000000000000000000" pitchFamily="2" charset="2"/>
              <a:buChar char="v"/>
            </a:pPr>
            <a:r>
              <a:rPr lang="az-Latn-AZ" dirty="0"/>
              <a:t>AF və ya qısa anteroqrad refrakter dönəmləri (&lt;250 ms) olan xəstələrə kateter ablasiyası önerilmekdedir. </a:t>
            </a:r>
          </a:p>
          <a:p>
            <a:pPr marL="571500" indent="-571500">
              <a:buClr>
                <a:schemeClr val="accent1">
                  <a:lumMod val="50000"/>
                </a:schemeClr>
              </a:buClr>
              <a:buFont typeface="Wingdings" panose="05000000000000000000" pitchFamily="2" charset="2"/>
              <a:buChar char="v"/>
            </a:pPr>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829154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pPr algn="ctr"/>
            <a:r>
              <a:rPr lang="az-Latn-AZ" dirty="0">
                <a:latin typeface="Arial Nova Light" panose="020B0304020202020204" pitchFamily="34" charset="0"/>
              </a:rPr>
              <a:t>Post</a:t>
            </a:r>
            <a:r>
              <a:rPr lang="en-US" dirty="0">
                <a:latin typeface="Arial Nova Light" panose="020B0304020202020204" pitchFamily="34" charset="0"/>
              </a:rPr>
              <a:t>/op </a:t>
            </a:r>
            <a:r>
              <a:rPr lang="az-Latn-AZ" dirty="0">
                <a:latin typeface="Arial Nova Light" panose="020B0304020202020204" pitchFamily="34" charset="0"/>
              </a:rPr>
              <a:t>dönəmdə AF</a:t>
            </a:r>
            <a:endParaRPr lang="en-US" dirty="0">
              <a:latin typeface="Arial Nova Light" panose="020B0304020202020204" pitchFamily="34" charset="0"/>
            </a:endParaRP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2" y="1559170"/>
            <a:ext cx="9795641" cy="4383756"/>
          </a:xfrm>
        </p:spPr>
        <p:txBody>
          <a:bodyPr/>
          <a:lstStyle/>
          <a:p>
            <a:pPr algn="just"/>
            <a:r>
              <a:rPr lang="az-Latn-AZ" sz="1800" dirty="0">
                <a:latin typeface="Arial Nova Light" panose="020B0304020202020204" pitchFamily="34" charset="0"/>
              </a:rPr>
              <a:t>Atrial fibrilyasiya ürək əməliyyatı keçirən gənc yetişkinlərdə yayılmış sayıla bilinəcək bir post</a:t>
            </a:r>
            <a:r>
              <a:rPr lang="en-US" sz="1800" dirty="0">
                <a:latin typeface="Arial Nova Light" panose="020B0304020202020204" pitchFamily="34" charset="0"/>
              </a:rPr>
              <a:t>/op </a:t>
            </a:r>
            <a:r>
              <a:rPr lang="az-Latn-AZ" sz="1800" dirty="0">
                <a:latin typeface="Arial Nova Light" panose="020B0304020202020204" pitchFamily="34" charset="0"/>
              </a:rPr>
              <a:t>erkən aritmiya növüdür. </a:t>
            </a:r>
          </a:p>
          <a:p>
            <a:pPr algn="just"/>
            <a:r>
              <a:rPr lang="az-Latn-AZ" sz="1800" dirty="0">
                <a:latin typeface="Arial Nova Light" panose="020B0304020202020204" pitchFamily="34" charset="0"/>
              </a:rPr>
              <a:t>Yeni bir aritmiyadırsa, çox zaman 24 saat içində geriləyər və müalicəyə ehtiyac qalmaya bilər.</a:t>
            </a:r>
          </a:p>
          <a:p>
            <a:pPr algn="just"/>
            <a:r>
              <a:rPr lang="az-Latn-AZ" sz="1800" dirty="0">
                <a:latin typeface="Arial Nova Light" panose="020B0304020202020204" pitchFamily="34" charset="0"/>
              </a:rPr>
              <a:t>Sürət kontrolu kalsium-kanal blokatoru, b-blokatorlar, digoksin və ya amiodaron ilə sağlana bilər. </a:t>
            </a:r>
          </a:p>
          <a:p>
            <a:pPr algn="just"/>
            <a:r>
              <a:rPr lang="az-Latn-AZ" sz="1800" dirty="0">
                <a:latin typeface="Arial Nova Light" panose="020B0304020202020204" pitchFamily="34" charset="0"/>
              </a:rPr>
              <a:t>Ağrı, hemodinamik dengesizlik, anemiya, hipoksiya və başqa təsirlərin düzəldilməsi, intravenoz inotropların kəsilməsi olduqca önəmlidir. </a:t>
            </a:r>
          </a:p>
          <a:p>
            <a:pPr algn="just"/>
            <a:r>
              <a:rPr lang="az-Latn-AZ" sz="1800" dirty="0">
                <a:latin typeface="Arial Nova Light" panose="020B0304020202020204" pitchFamily="34" charset="0"/>
              </a:rPr>
              <a:t>Hemodinamik dengesizlik və ya 24 saatdan uzun davam edən aritmiya varlığında DC kardioversiya endikasyonu ola bilər.</a:t>
            </a:r>
          </a:p>
          <a:p>
            <a:pPr algn="just"/>
            <a:r>
              <a:rPr lang="az-Latn-AZ" sz="1800" dirty="0">
                <a:latin typeface="Arial Nova Light" panose="020B0304020202020204" pitchFamily="34" charset="0"/>
              </a:rPr>
              <a:t>Əgər rekurrens ola biləcəyi düşünülürsə, metoprolol, sotalol, amiodaron və ya digər antiaritmik dərmanlar verilə bilər. </a:t>
            </a:r>
          </a:p>
          <a:p>
            <a:pPr algn="just"/>
            <a:r>
              <a:rPr lang="en-US" sz="1800" dirty="0">
                <a:latin typeface="Arial Nova Light" panose="020B0304020202020204" pitchFamily="34" charset="0"/>
              </a:rPr>
              <a:t>Warfarin </a:t>
            </a:r>
            <a:r>
              <a:rPr lang="az-Latn-AZ" sz="1800" dirty="0">
                <a:latin typeface="Arial Nova Light" panose="020B0304020202020204" pitchFamily="34" charset="0"/>
              </a:rPr>
              <a:t>insult riskini azaltmaq üçün istifadə edilə bilər.  </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22</a:t>
            </a:fld>
            <a:endParaRPr lang="en-US" dirty="0"/>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24574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4" y="549275"/>
            <a:ext cx="3566160" cy="1050925"/>
          </a:xfrm>
        </p:spPr>
        <p:txBody>
          <a:bodyPr>
            <a:normAutofit/>
          </a:bodyPr>
          <a:lstStyle/>
          <a:p>
            <a:pPr algn="ctr"/>
            <a:r>
              <a:rPr lang="az-Latn-AZ" dirty="0"/>
              <a:t>Klinik hal 2</a:t>
            </a:r>
            <a:endParaRPr lang="en-US" dirty="0"/>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quarter" idx="15"/>
          </p:nvPr>
        </p:nvSpPr>
        <p:spPr>
          <a:xfrm>
            <a:off x="550862" y="2028092"/>
            <a:ext cx="10785353" cy="4420333"/>
          </a:xfrm>
        </p:spPr>
        <p:txBody>
          <a:bodyPr/>
          <a:lstStyle/>
          <a:p>
            <a:pPr marL="571500" indent="-571500">
              <a:buClr>
                <a:schemeClr val="accent1">
                  <a:lumMod val="50000"/>
                </a:schemeClr>
              </a:buClr>
              <a:buFont typeface="Wingdings" panose="05000000000000000000" pitchFamily="2" charset="2"/>
              <a:buChar char="v"/>
            </a:pPr>
            <a:r>
              <a:rPr lang="az-Latn-AZ" dirty="0">
                <a:latin typeface="Calibri Light" panose="020F0302020204030204" pitchFamily="34" charset="0"/>
                <a:cs typeface="Calibri Light" panose="020F0302020204030204" pitchFamily="34" charset="0"/>
              </a:rPr>
              <a:t>SVT tarixçəsi olan 13 yaşlı qız TY şöbəsinə müraciət edir.</a:t>
            </a:r>
          </a:p>
          <a:p>
            <a:pPr marL="571500" indent="-571500">
              <a:buClr>
                <a:schemeClr val="accent1">
                  <a:lumMod val="50000"/>
                </a:schemeClr>
              </a:buClr>
              <a:buFont typeface="Wingdings" panose="05000000000000000000" pitchFamily="2" charset="2"/>
              <a:buChar char="v"/>
            </a:pPr>
            <a:r>
              <a:rPr lang="az-Latn-AZ" dirty="0">
                <a:latin typeface="Calibri Light" panose="020F0302020204030204" pitchFamily="34" charset="0"/>
                <a:cs typeface="Calibri Light" panose="020F0302020204030204" pitchFamily="34" charset="0"/>
              </a:rPr>
              <a:t>Heç bir dərman qəbul etmir, adətən, SVT-ni evdə vagal manevrlərlə qırır. </a:t>
            </a:r>
          </a:p>
          <a:p>
            <a:pPr marL="571500" indent="-571500">
              <a:buClr>
                <a:schemeClr val="accent1">
                  <a:lumMod val="50000"/>
                </a:schemeClr>
              </a:buClr>
              <a:buFont typeface="Wingdings" panose="05000000000000000000" pitchFamily="2" charset="2"/>
              <a:buChar char="v"/>
            </a:pPr>
            <a:r>
              <a:rPr lang="az-Latn-AZ" dirty="0">
                <a:latin typeface="Calibri Light" panose="020F0302020204030204" pitchFamily="34" charset="0"/>
                <a:cs typeface="Calibri Light" panose="020F0302020204030204" pitchFamily="34" charset="0"/>
              </a:rPr>
              <a:t>ÜVS 200 vurğu</a:t>
            </a:r>
            <a:r>
              <a:rPr lang="en-US" dirty="0">
                <a:latin typeface="Calibri Light" panose="020F0302020204030204" pitchFamily="34" charset="0"/>
                <a:cs typeface="Calibri Light" panose="020F0302020204030204" pitchFamily="34" charset="0"/>
              </a:rPr>
              <a:t>/d</a:t>
            </a:r>
            <a:r>
              <a:rPr lang="az-Latn-AZ" dirty="0">
                <a:latin typeface="Calibri Light" panose="020F0302020204030204" pitchFamily="34" charset="0"/>
                <a:cs typeface="Calibri Light" panose="020F0302020204030204" pitchFamily="34" charset="0"/>
              </a:rPr>
              <a:t>əq, yüngül hipotenzivdir, fiziki müayinələr normaldır.</a:t>
            </a:r>
          </a:p>
          <a:p>
            <a:pPr marL="571500" indent="-571500">
              <a:buClr>
                <a:schemeClr val="accent1">
                  <a:lumMod val="50000"/>
                </a:schemeClr>
              </a:buClr>
              <a:buFont typeface="Wingdings" panose="05000000000000000000" pitchFamily="2" charset="2"/>
              <a:buChar char="v"/>
            </a:pPr>
            <a:r>
              <a:rPr lang="az-Latn-AZ" dirty="0">
                <a:latin typeface="Calibri Light" panose="020F0302020204030204" pitchFamily="34" charset="0"/>
                <a:cs typeface="Calibri Light" panose="020F0302020204030204" pitchFamily="34" charset="0"/>
              </a:rPr>
              <a:t>EKQ-də dar kompleks taxikardiya görülür. Artan adenozin dozası taxikardiyanı sonlandırmaqda uğursuz olsa da, ritm tezliyini keçici olaraq azaldır. </a:t>
            </a:r>
          </a:p>
          <a:p>
            <a:pPr marL="0" indent="0">
              <a:buClr>
                <a:schemeClr val="accent1">
                  <a:lumMod val="50000"/>
                </a:schemeClr>
              </a:buClr>
            </a:pPr>
            <a:endParaRPr lang="az-Latn-AZ" dirty="0">
              <a:latin typeface="Calibri Light" panose="020F0302020204030204" pitchFamily="34" charset="0"/>
              <a:cs typeface="Calibri Light" panose="020F0302020204030204" pitchFamily="34" charset="0"/>
            </a:endParaRPr>
          </a:p>
          <a:p>
            <a:pPr marL="571500" indent="-571500">
              <a:buClr>
                <a:schemeClr val="accent1">
                  <a:lumMod val="50000"/>
                </a:schemeClr>
              </a:buClr>
              <a:buFont typeface="Wingdings" panose="05000000000000000000" pitchFamily="2" charset="2"/>
              <a:buChar char="v"/>
            </a:pPr>
            <a:endParaRPr lang="az-Latn-AZ" dirty="0">
              <a:latin typeface="Calibri Light" panose="020F0302020204030204" pitchFamily="34" charset="0"/>
              <a:cs typeface="Calibri Light" panose="020F0302020204030204" pitchFamily="34" charset="0"/>
            </a:endParaRPr>
          </a:p>
          <a:p>
            <a:pPr marL="571500" indent="-571500">
              <a:buClr>
                <a:schemeClr val="accent1">
                  <a:lumMod val="50000"/>
                </a:schemeClr>
              </a:buClr>
              <a:buFont typeface="Wingdings" panose="05000000000000000000" pitchFamily="2" charset="2"/>
              <a:buChar char="v"/>
            </a:pPr>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454386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3" y="62778"/>
            <a:ext cx="10076105" cy="687500"/>
          </a:xfrm>
        </p:spPr>
        <p:txBody>
          <a:bodyPr>
            <a:normAutofit/>
          </a:bodyPr>
          <a:lstStyle/>
          <a:p>
            <a:pPr algn="ctr"/>
            <a:r>
              <a:rPr lang="az-Latn-AZ" dirty="0"/>
              <a:t>Case 2 </a:t>
            </a:r>
            <a:endParaRPr lang="en-US" dirty="0"/>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quarter" idx="15"/>
          </p:nvPr>
        </p:nvSpPr>
        <p:spPr>
          <a:xfrm>
            <a:off x="550863" y="2028092"/>
            <a:ext cx="3565524" cy="4420333"/>
          </a:xfrm>
        </p:spPr>
        <p:txBody>
          <a:bodyPr/>
          <a:lstStyle/>
          <a:p>
            <a:pPr marL="0" indent="0">
              <a:buClr>
                <a:schemeClr val="accent1">
                  <a:lumMod val="50000"/>
                </a:schemeClr>
              </a:buClr>
            </a:pPr>
            <a:endParaRPr lang="en-US" dirty="0"/>
          </a:p>
        </p:txBody>
      </p:sp>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65000"/>
                    <a:alpha val="80000"/>
                  </a:prstClr>
                </a:solidFill>
                <a:effectLst/>
                <a:uLnTx/>
                <a:uFillTx/>
                <a:latin typeface="Gill Sans MT"/>
                <a:ea typeface="+mn-ea"/>
                <a:cs typeface="+mn-cs"/>
              </a:rPr>
              <a:t>Tuesday, February 2, 20XX</a:t>
            </a:r>
            <a:endParaRPr kumimoji="0" lang="en-US" sz="1000" b="0" i="0" u="none" strike="noStrike" kern="1200" cap="none" spc="0" normalizeH="0" baseline="0" noProof="0" dirty="0">
              <a:ln>
                <a:noFill/>
              </a:ln>
              <a:solidFill>
                <a:prstClr val="white">
                  <a:lumMod val="65000"/>
                  <a:alpha val="80000"/>
                </a:prstClr>
              </a:solidFill>
              <a:effectLst/>
              <a:uLnTx/>
              <a:uFillTx/>
              <a:latin typeface="Gill Sans MT"/>
              <a:ea typeface="+mn-ea"/>
              <a:cs typeface="+mn-cs"/>
            </a:endParaRPr>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65000"/>
                    <a:alpha val="80000"/>
                  </a:prstClr>
                </a:solidFill>
                <a:effectLst/>
                <a:uLnTx/>
                <a:uFillTx/>
                <a:latin typeface="Gill Sans MT"/>
                <a:ea typeface="+mn-ea"/>
                <a:cs typeface="+mn-cs"/>
              </a:rPr>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2" name="Picture 1">
            <a:extLst>
              <a:ext uri="{FF2B5EF4-FFF2-40B4-BE49-F238E27FC236}">
                <a16:creationId xmlns:a16="http://schemas.microsoft.com/office/drawing/2014/main" id="{7363CCB9-CC8C-FBD0-293D-D8313FFD9530}"/>
              </a:ext>
            </a:extLst>
          </p:cNvPr>
          <p:cNvPicPr>
            <a:picLocks noChangeAspect="1"/>
          </p:cNvPicPr>
          <p:nvPr/>
        </p:nvPicPr>
        <p:blipFill rotWithShape="1">
          <a:blip r:embed="rId3"/>
          <a:srcRect b="11789"/>
          <a:stretch/>
        </p:blipFill>
        <p:spPr>
          <a:xfrm>
            <a:off x="141284" y="856517"/>
            <a:ext cx="11909432" cy="5175055"/>
          </a:xfrm>
          <a:prstGeom prst="rect">
            <a:avLst/>
          </a:prstGeom>
        </p:spPr>
      </p:pic>
    </p:spTree>
    <p:extLst>
      <p:ext uri="{BB962C8B-B14F-4D97-AF65-F5344CB8AC3E}">
        <p14:creationId xmlns:p14="http://schemas.microsoft.com/office/powerpoint/2010/main" val="287544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r>
              <a:rPr lang="az-Latn-AZ" dirty="0"/>
              <a:t>Klinik hal diskussiyası</a:t>
            </a:r>
            <a:endParaRPr lang="en-US" dirty="0"/>
          </a:p>
        </p:txBody>
      </p:sp>
      <p:sp>
        <p:nvSpPr>
          <p:cNvPr id="11" name="Text Placeholder 10">
            <a:extLst>
              <a:ext uri="{FF2B5EF4-FFF2-40B4-BE49-F238E27FC236}">
                <a16:creationId xmlns:a16="http://schemas.microsoft.com/office/drawing/2014/main" id="{60726BA7-44D6-4116-90E3-38325026EAAD}"/>
              </a:ext>
            </a:extLst>
          </p:cNvPr>
          <p:cNvSpPr>
            <a:spLocks noGrp="1"/>
          </p:cNvSpPr>
          <p:nvPr>
            <p:ph type="body" sz="quarter" idx="3"/>
          </p:nvPr>
        </p:nvSpPr>
        <p:spPr>
          <a:xfrm>
            <a:off x="699982" y="1884316"/>
            <a:ext cx="5436392" cy="271596"/>
          </a:xfrm>
        </p:spPr>
        <p:txBody>
          <a:bodyPr/>
          <a:lstStyle/>
          <a:p>
            <a:r>
              <a:rPr lang="az-Latn-AZ" dirty="0"/>
              <a:t>Klinik hal 2</a:t>
            </a:r>
            <a:endParaRPr lang="en-US" dirty="0"/>
          </a:p>
        </p:txBody>
      </p:sp>
      <p:sp>
        <p:nvSpPr>
          <p:cNvPr id="12" name="Content Placeholder 11">
            <a:extLst>
              <a:ext uri="{FF2B5EF4-FFF2-40B4-BE49-F238E27FC236}">
                <a16:creationId xmlns:a16="http://schemas.microsoft.com/office/drawing/2014/main" id="{7FB7F30B-2A84-4C44-BC5A-E826ED6E74A2}"/>
              </a:ext>
            </a:extLst>
          </p:cNvPr>
          <p:cNvSpPr>
            <a:spLocks noGrp="1"/>
          </p:cNvSpPr>
          <p:nvPr>
            <p:ph sz="quarter" idx="4"/>
          </p:nvPr>
        </p:nvSpPr>
        <p:spPr>
          <a:xfrm>
            <a:off x="550861" y="2342267"/>
            <a:ext cx="10205061" cy="3788228"/>
          </a:xfrm>
        </p:spPr>
        <p:txBody>
          <a:bodyPr/>
          <a:lstStyle/>
          <a:p>
            <a:r>
              <a:rPr lang="az-Latn-AZ" dirty="0"/>
              <a:t>İkinci case pediatrik AF-nin digər supraventrikular taxikardiyalarla əlaqəsini göstərir.</a:t>
            </a:r>
          </a:p>
          <a:p>
            <a:r>
              <a:rPr lang="az-Latn-AZ" dirty="0"/>
              <a:t>Həm adenozin uyğulanması sırasında EKQ-ni incələməyi ( çünki, adenozin re-entry taxikardini AF-də dönüşdürə bilər ); həm də rutin müalicə başarısız olarsa, tanıyı yenidən gözdən keçirməsini xatırladır.</a:t>
            </a:r>
          </a:p>
          <a:p>
            <a:r>
              <a:rPr lang="az-Latn-AZ" dirty="0"/>
              <a:t>Adenozin uygulaması sırasında çəkilən EKQ öncədən gizlənmiş AF-ni ortaya çıxardı.</a:t>
            </a:r>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25</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76905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304800"/>
            <a:ext cx="11097551" cy="1031631"/>
          </a:xfrm>
        </p:spPr>
        <p:txBody>
          <a:bodyPr/>
          <a:lstStyle/>
          <a:p>
            <a:pPr algn="ctr"/>
            <a:r>
              <a:rPr lang="az-Latn-AZ" dirty="0">
                <a:latin typeface="Arial Nova Light" panose="020B0304020202020204" pitchFamily="34" charset="0"/>
              </a:rPr>
              <a:t>Müalicə</a:t>
            </a:r>
            <a:br>
              <a:rPr lang="az-Latn-AZ" dirty="0">
                <a:latin typeface="Arial Nova Light" panose="020B0304020202020204" pitchFamily="34" charset="0"/>
              </a:rPr>
            </a:br>
            <a:endParaRPr lang="en-US" dirty="0">
              <a:latin typeface="Arial Nova Light" panose="020B0304020202020204" pitchFamily="34" charset="0"/>
            </a:endParaRPr>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a:xfrm>
            <a:off x="550864" y="2192215"/>
            <a:ext cx="3563936" cy="74514"/>
          </a:xfrm>
        </p:spPr>
        <p:txBody>
          <a:bodyPr/>
          <a:lstStyle/>
          <a:p>
            <a:pPr algn="ctr"/>
            <a:r>
              <a:rPr lang="az-Latn-AZ" dirty="0">
                <a:solidFill>
                  <a:srgbClr val="FFC000"/>
                </a:solidFill>
                <a:latin typeface="Arial Nova Light" panose="020B0304020202020204" pitchFamily="34" charset="0"/>
              </a:rPr>
              <a:t>AF-nin sonlandırılması</a:t>
            </a:r>
            <a:endParaRPr lang="en-US" dirty="0">
              <a:solidFill>
                <a:srgbClr val="FFC000"/>
              </a:solidFill>
              <a:latin typeface="Arial Nova Light" panose="020B0304020202020204" pitchFamily="34" charset="0"/>
            </a:endParaRPr>
          </a:p>
        </p:txBody>
      </p:sp>
      <p:sp>
        <p:nvSpPr>
          <p:cNvPr id="12" name="Text Placeholder 11">
            <a:extLst>
              <a:ext uri="{FF2B5EF4-FFF2-40B4-BE49-F238E27FC236}">
                <a16:creationId xmlns:a16="http://schemas.microsoft.com/office/drawing/2014/main" id="{3A63626D-0E6E-4023-ABFC-A744C9862159}"/>
              </a:ext>
            </a:extLst>
          </p:cNvPr>
          <p:cNvSpPr>
            <a:spLocks noGrp="1"/>
          </p:cNvSpPr>
          <p:nvPr>
            <p:ph type="body" sz="quarter" idx="13"/>
          </p:nvPr>
        </p:nvSpPr>
        <p:spPr>
          <a:xfrm>
            <a:off x="4185139" y="1658815"/>
            <a:ext cx="3387970" cy="607914"/>
          </a:xfrm>
        </p:spPr>
        <p:txBody>
          <a:bodyPr/>
          <a:lstStyle/>
          <a:p>
            <a:pPr algn="ctr"/>
            <a:r>
              <a:rPr lang="az-Latn-AZ" dirty="0">
                <a:solidFill>
                  <a:srgbClr val="FFC000"/>
                </a:solidFill>
                <a:latin typeface="Arial Nova Light" panose="020B0304020202020204" pitchFamily="34" charset="0"/>
              </a:rPr>
              <a:t>Təkrarlanmanın          önlənməsi</a:t>
            </a:r>
            <a:endParaRPr lang="en-US" dirty="0">
              <a:solidFill>
                <a:srgbClr val="FFC000"/>
              </a:solidFill>
              <a:latin typeface="Arial Nova Light" panose="020B0304020202020204" pitchFamily="34" charset="0"/>
            </a:endParaRPr>
          </a:p>
        </p:txBody>
      </p:sp>
      <p:sp>
        <p:nvSpPr>
          <p:cNvPr id="10" name="Text Placeholder 9">
            <a:extLst>
              <a:ext uri="{FF2B5EF4-FFF2-40B4-BE49-F238E27FC236}">
                <a16:creationId xmlns:a16="http://schemas.microsoft.com/office/drawing/2014/main" id="{34A9BC34-CFDB-4D7A-8D6C-1CE608D0909F}"/>
              </a:ext>
            </a:extLst>
          </p:cNvPr>
          <p:cNvSpPr>
            <a:spLocks noGrp="1"/>
          </p:cNvSpPr>
          <p:nvPr>
            <p:ph type="body" sz="quarter" idx="3"/>
          </p:nvPr>
        </p:nvSpPr>
        <p:spPr>
          <a:xfrm>
            <a:off x="8059615" y="1594338"/>
            <a:ext cx="3640341" cy="672391"/>
          </a:xfrm>
        </p:spPr>
        <p:txBody>
          <a:bodyPr/>
          <a:lstStyle/>
          <a:p>
            <a:r>
              <a:rPr lang="az-Latn-AZ" dirty="0">
                <a:latin typeface="Arial Nova Light" panose="020B0304020202020204" pitchFamily="34" charset="0"/>
              </a:rPr>
              <a:t>   </a:t>
            </a:r>
            <a:r>
              <a:rPr lang="az-Latn-AZ" dirty="0">
                <a:solidFill>
                  <a:srgbClr val="FFC000"/>
                </a:solidFill>
                <a:latin typeface="Arial Nova Light" panose="020B0304020202020204" pitchFamily="34" charset="0"/>
              </a:rPr>
              <a:t>AF-də ventRikular   sürətin kontrolu  </a:t>
            </a:r>
            <a:endParaRPr lang="en-US" dirty="0">
              <a:solidFill>
                <a:srgbClr val="FFC000"/>
              </a:solidFill>
              <a:latin typeface="Arial Nova Light" panose="020B0304020202020204" pitchFamily="34" charset="0"/>
            </a:endParaRPr>
          </a:p>
        </p:txBody>
      </p:sp>
      <p:sp>
        <p:nvSpPr>
          <p:cNvPr id="11" name="Content Placeholder 10">
            <a:extLst>
              <a:ext uri="{FF2B5EF4-FFF2-40B4-BE49-F238E27FC236}">
                <a16:creationId xmlns:a16="http://schemas.microsoft.com/office/drawing/2014/main" id="{1D014E48-5DD9-49CE-AD5B-0FEF69204F68}"/>
              </a:ext>
            </a:extLst>
          </p:cNvPr>
          <p:cNvSpPr>
            <a:spLocks noGrp="1"/>
          </p:cNvSpPr>
          <p:nvPr>
            <p:ph sz="quarter" idx="4"/>
          </p:nvPr>
        </p:nvSpPr>
        <p:spPr>
          <a:xfrm>
            <a:off x="480647" y="2990815"/>
            <a:ext cx="11167768" cy="2952110"/>
          </a:xfrm>
        </p:spPr>
        <p:txBody>
          <a:bodyPr>
            <a:normAutofit/>
          </a:bodyPr>
          <a:lstStyle/>
          <a:p>
            <a:pPr marL="0" lvl="0" indent="0" algn="ctr">
              <a:buNone/>
            </a:pPr>
            <a:r>
              <a:rPr lang="az-Latn-AZ" sz="4000" dirty="0">
                <a:highlight>
                  <a:srgbClr val="800000"/>
                </a:highlight>
                <a:latin typeface="Arial Nova Light" panose="020B0304020202020204" pitchFamily="34" charset="0"/>
              </a:rPr>
              <a:t>Psinsipdə Məqsəd – Ritmi sinus ritminə döndərmək və müalicə edilə bilən altda yatan səbəbləri araşdırmaqdır!</a:t>
            </a:r>
            <a:endParaRPr lang="en-US" sz="4000" dirty="0">
              <a:highlight>
                <a:srgbClr val="800000"/>
              </a:highlight>
              <a:latin typeface="Arial Nova Light" panose="020B0304020202020204" pitchFamily="34" charset="0"/>
            </a:endParaRPr>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26</a:t>
            </a:fld>
            <a:endParaRPr lang="en-US"/>
          </a:p>
        </p:txBody>
      </p:sp>
    </p:spTree>
    <p:extLst>
      <p:ext uri="{BB962C8B-B14F-4D97-AF65-F5344CB8AC3E}">
        <p14:creationId xmlns:p14="http://schemas.microsoft.com/office/powerpoint/2010/main" val="1420547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1402617"/>
          </a:xfrm>
        </p:spPr>
        <p:txBody>
          <a:bodyPr vert="horz" wrap="square" lIns="0" tIns="0" rIns="0" bIns="0" rtlCol="0" anchor="b" anchorCtr="0">
            <a:normAutofit/>
          </a:bodyPr>
          <a:lstStyle/>
          <a:p>
            <a:pPr>
              <a:lnSpc>
                <a:spcPct val="100000"/>
              </a:lnSpc>
            </a:pPr>
            <a:r>
              <a:rPr lang="az-Latn-AZ" sz="6400" kern="1200" dirty="0">
                <a:solidFill>
                  <a:schemeClr val="tx1"/>
                </a:solidFill>
                <a:latin typeface="Arial Nova Light" panose="020B0304020202020204" pitchFamily="34" charset="0"/>
              </a:rPr>
              <a:t>Müalicə</a:t>
            </a:r>
            <a:endParaRPr lang="en-US" sz="6400" kern="1200" dirty="0">
              <a:solidFill>
                <a:schemeClr val="tx1"/>
              </a:solidFill>
              <a:latin typeface="Arial Nova Light" panose="020B0304020202020204" pitchFamily="34" charset="0"/>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263769" y="2391508"/>
            <a:ext cx="6629400" cy="3701318"/>
          </a:xfrm>
        </p:spPr>
        <p:txBody>
          <a:bodyPr vert="horz" wrap="square" lIns="0" tIns="0" rIns="0" bIns="0" rtlCol="0">
            <a:normAutofit fontScale="92500" lnSpcReduction="20000"/>
          </a:bodyPr>
          <a:lstStyle/>
          <a:p>
            <a:pPr marL="342900" indent="-342900">
              <a:lnSpc>
                <a:spcPct val="100000"/>
              </a:lnSpc>
              <a:buFont typeface="Arial" panose="020B0604020202020204" pitchFamily="34" charset="0"/>
              <a:buChar char="•"/>
            </a:pPr>
            <a:r>
              <a:rPr lang="az-Latn-AZ" kern="1200" dirty="0">
                <a:latin typeface="Arial Nova Light" panose="020B0304020202020204" pitchFamily="34" charset="0"/>
              </a:rPr>
              <a:t>Yeni bir AF epizodu 1 neçə saat ərzində öz-özünə düzənlənə bilər. </a:t>
            </a:r>
          </a:p>
          <a:p>
            <a:pPr marL="342900" indent="-342900">
              <a:lnSpc>
                <a:spcPct val="100000"/>
              </a:lnSpc>
              <a:buFont typeface="Arial" panose="020B0604020202020204" pitchFamily="34" charset="0"/>
              <a:buChar char="•"/>
            </a:pPr>
            <a:r>
              <a:rPr lang="az-Latn-AZ" dirty="0">
                <a:latin typeface="Arial Nova Light" panose="020B0304020202020204" pitchFamily="34" charset="0"/>
              </a:rPr>
              <a:t>Düzənlənməzsə!!!</a:t>
            </a:r>
          </a:p>
          <a:p>
            <a:pPr marL="342900" indent="-342900">
              <a:lnSpc>
                <a:spcPct val="100000"/>
              </a:lnSpc>
              <a:buFont typeface="Wingdings" panose="05000000000000000000" pitchFamily="2" charset="2"/>
              <a:buChar char="Ø"/>
            </a:pPr>
            <a:r>
              <a:rPr lang="az-Latn-AZ" dirty="0">
                <a:latin typeface="Arial Nova Light" panose="020B0304020202020204" pitchFamily="34" charset="0"/>
              </a:rPr>
              <a:t>Sinxronizə kardioversiya, adətən, sinus ritminə döndərir. </a:t>
            </a:r>
          </a:p>
          <a:p>
            <a:pPr marL="342900" indent="-342900">
              <a:lnSpc>
                <a:spcPct val="100000"/>
              </a:lnSpc>
              <a:buFont typeface="Wingdings" panose="05000000000000000000" pitchFamily="2" charset="2"/>
              <a:buChar char="Ø"/>
            </a:pPr>
            <a:r>
              <a:rPr lang="az-Latn-AZ" dirty="0">
                <a:latin typeface="Arial Nova Light" panose="020B0304020202020204" pitchFamily="34" charset="0"/>
              </a:rPr>
              <a:t>Flecainide və ya propafenon ilə kimyəvi kardioversiyanın yetişkinlərdə müəyyən uğuru görülmüşdür. </a:t>
            </a:r>
          </a:p>
          <a:p>
            <a:pPr marL="342900" indent="-342900">
              <a:lnSpc>
                <a:spcPct val="100000"/>
              </a:lnSpc>
              <a:buFont typeface="Wingdings" panose="05000000000000000000" pitchFamily="2" charset="2"/>
              <a:buChar char="Ø"/>
            </a:pPr>
            <a:r>
              <a:rPr lang="az-Latn-AZ" dirty="0">
                <a:latin typeface="Arial Nova Light" panose="020B0304020202020204" pitchFamily="34" charset="0"/>
              </a:rPr>
              <a:t>Amiodaron aşağı ventrikulyar funksiyası olan xəstələr üçün istifadə edilə bilər. </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27</a:t>
            </a:fld>
            <a:endParaRPr lang="en-US"/>
          </a:p>
        </p:txBody>
      </p:sp>
    </p:spTree>
    <p:extLst>
      <p:ext uri="{BB962C8B-B14F-4D97-AF65-F5344CB8AC3E}">
        <p14:creationId xmlns:p14="http://schemas.microsoft.com/office/powerpoint/2010/main" val="2052613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0457107" cy="828187"/>
          </a:xfrm>
        </p:spPr>
        <p:txBody>
          <a:bodyPr>
            <a:normAutofit/>
          </a:bodyPr>
          <a:lstStyle/>
          <a:p>
            <a:r>
              <a:rPr lang="az-Latn-AZ" sz="4400" dirty="0"/>
              <a:t>Kəskin hallarda idarə </a:t>
            </a:r>
            <a:r>
              <a:rPr lang="az-Latn-AZ" sz="4000" dirty="0"/>
              <a:t>olunması</a:t>
            </a:r>
            <a:endParaRPr lang="en-US" sz="4400" dirty="0"/>
          </a:p>
        </p:txBody>
      </p:sp>
      <p:sp>
        <p:nvSpPr>
          <p:cNvPr id="9" name="Text Placeholder 8">
            <a:extLst>
              <a:ext uri="{FF2B5EF4-FFF2-40B4-BE49-F238E27FC236}">
                <a16:creationId xmlns:a16="http://schemas.microsoft.com/office/drawing/2014/main" id="{0D098C43-2F2A-4100-89BC-5931039293FA}"/>
              </a:ext>
            </a:extLst>
          </p:cNvPr>
          <p:cNvSpPr>
            <a:spLocks noGrp="1"/>
          </p:cNvSpPr>
          <p:nvPr>
            <p:ph type="body" idx="1"/>
          </p:nvPr>
        </p:nvSpPr>
        <p:spPr>
          <a:xfrm>
            <a:off x="550864" y="1731375"/>
            <a:ext cx="5437186" cy="45719"/>
          </a:xfrm>
        </p:spPr>
        <p:txBody>
          <a:bodyPr/>
          <a:lstStyle/>
          <a:p>
            <a:r>
              <a:rPr lang="az-Latn-AZ" dirty="0"/>
              <a:t>Hemodinamik stabil olmayan</a:t>
            </a:r>
            <a:endParaRPr lang="en-US" dirty="0"/>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3" y="1941750"/>
            <a:ext cx="5099660" cy="4001176"/>
          </a:xfrm>
        </p:spPr>
        <p:txBody>
          <a:bodyPr/>
          <a:lstStyle/>
          <a:p>
            <a:pPr marL="571500" indent="-571500">
              <a:buClr>
                <a:schemeClr val="accent1">
                  <a:lumMod val="50000"/>
                </a:schemeClr>
              </a:buClr>
              <a:buFont typeface="Wingdings" panose="05000000000000000000" pitchFamily="2" charset="2"/>
              <a:buChar char="v"/>
            </a:pPr>
            <a:r>
              <a:rPr lang="az-Latn-AZ" sz="2000" dirty="0">
                <a:latin typeface="Calibri Light" panose="020F0302020204030204" pitchFamily="34" charset="0"/>
                <a:cs typeface="Calibri Light" panose="020F0302020204030204" pitchFamily="34" charset="0"/>
              </a:rPr>
              <a:t>Xəstənin ilkin klinik durumu və yönətimi bəlirlənməlidir.</a:t>
            </a:r>
          </a:p>
          <a:p>
            <a:pPr marL="571500" indent="-571500">
              <a:buClr>
                <a:schemeClr val="accent1">
                  <a:lumMod val="50000"/>
                </a:schemeClr>
              </a:buClr>
              <a:buFont typeface="Wingdings" panose="05000000000000000000" pitchFamily="2" charset="2"/>
              <a:buChar char="v"/>
            </a:pPr>
            <a:r>
              <a:rPr lang="az-Latn-AZ" sz="2000" dirty="0">
                <a:latin typeface="Calibri Light" panose="020F0302020204030204" pitchFamily="34" charset="0"/>
                <a:cs typeface="Calibri Light" panose="020F0302020204030204" pitchFamily="34" charset="0"/>
              </a:rPr>
              <a:t>Hemodinamik olaraq stabil olmayan xəstələrə təcili kardioversiya (1–2 J/kg) tətbiq edilməlidir.</a:t>
            </a:r>
          </a:p>
          <a:p>
            <a:pPr marL="571500" indent="-571500">
              <a:buClr>
                <a:schemeClr val="accent1">
                  <a:lumMod val="50000"/>
                </a:schemeClr>
              </a:buClr>
              <a:buFont typeface="Wingdings" panose="05000000000000000000" pitchFamily="2" charset="2"/>
              <a:buChar char="v"/>
            </a:pPr>
            <a:r>
              <a:rPr lang="az-Latn-AZ" sz="2000" dirty="0">
                <a:latin typeface="Calibri Light" panose="020F0302020204030204" pitchFamily="34" charset="0"/>
                <a:cs typeface="Calibri Light" panose="020F0302020204030204" pitchFamily="34" charset="0"/>
              </a:rPr>
              <a:t>AF ilə əlaqəli kəskin qeyri-kardiak durumlar ( hipertenziya, hipertiroidizm, pulmonar emboliya, viral infeksiyalar, sepsis ) tanımlanmalı və müalicə edilməlidir.</a:t>
            </a:r>
          </a:p>
          <a:p>
            <a:pPr marL="571500" indent="-571500">
              <a:buClr>
                <a:schemeClr val="accent1">
                  <a:lumMod val="50000"/>
                </a:schemeClr>
              </a:buClr>
              <a:buFont typeface="Wingdings" panose="05000000000000000000" pitchFamily="2" charset="2"/>
              <a:buChar char="v"/>
            </a:pPr>
            <a:r>
              <a:rPr lang="az-Latn-AZ" sz="2000" dirty="0">
                <a:latin typeface="Calibri Light" panose="020F0302020204030204" pitchFamily="34" charset="0"/>
                <a:cs typeface="Calibri Light" panose="020F0302020204030204" pitchFamily="34" charset="0"/>
              </a:rPr>
              <a:t>Dİgər xəstələr üçün sinus ritmini və ya yavaş ventrikular hızı əvvəlki halına qaytarmaq fərdiləşdirilməlidir. </a:t>
            </a:r>
          </a:p>
        </p:txBody>
      </p:sp>
      <p:sp>
        <p:nvSpPr>
          <p:cNvPr id="11" name="Text Placeholder 10">
            <a:extLst>
              <a:ext uri="{FF2B5EF4-FFF2-40B4-BE49-F238E27FC236}">
                <a16:creationId xmlns:a16="http://schemas.microsoft.com/office/drawing/2014/main" id="{60726BA7-44D6-4116-90E3-38325026EAAD}"/>
              </a:ext>
            </a:extLst>
          </p:cNvPr>
          <p:cNvSpPr>
            <a:spLocks noGrp="1"/>
          </p:cNvSpPr>
          <p:nvPr>
            <p:ph type="body" sz="quarter" idx="3"/>
          </p:nvPr>
        </p:nvSpPr>
        <p:spPr>
          <a:xfrm>
            <a:off x="6212024" y="1377462"/>
            <a:ext cx="5436392" cy="353913"/>
          </a:xfrm>
        </p:spPr>
        <p:txBody>
          <a:bodyPr/>
          <a:lstStyle/>
          <a:p>
            <a:r>
              <a:rPr lang="az-Latn-AZ" dirty="0"/>
              <a:t>Hemodinamik Stabil</a:t>
            </a:r>
            <a:endParaRPr lang="en-US" dirty="0"/>
          </a:p>
        </p:txBody>
      </p:sp>
      <p:sp>
        <p:nvSpPr>
          <p:cNvPr id="12" name="Content Placeholder 11">
            <a:extLst>
              <a:ext uri="{FF2B5EF4-FFF2-40B4-BE49-F238E27FC236}">
                <a16:creationId xmlns:a16="http://schemas.microsoft.com/office/drawing/2014/main" id="{7FB7F30B-2A84-4C44-BC5A-E826ED6E74A2}"/>
              </a:ext>
            </a:extLst>
          </p:cNvPr>
          <p:cNvSpPr>
            <a:spLocks noGrp="1"/>
          </p:cNvSpPr>
          <p:nvPr>
            <p:ph sz="quarter" idx="4"/>
          </p:nvPr>
        </p:nvSpPr>
        <p:spPr>
          <a:xfrm>
            <a:off x="6204746" y="1941750"/>
            <a:ext cx="5436391" cy="3515555"/>
          </a:xfrm>
        </p:spPr>
        <p:txBody>
          <a:bodyPr/>
          <a:lstStyle/>
          <a:p>
            <a:pPr marL="571500" indent="-571500">
              <a:buClr>
                <a:schemeClr val="accent1">
                  <a:lumMod val="50000"/>
                </a:schemeClr>
              </a:buClr>
              <a:buFont typeface="Wingdings" panose="05000000000000000000" pitchFamily="2" charset="2"/>
              <a:buChar char="v"/>
            </a:pPr>
            <a:r>
              <a:rPr lang="az-Latn-AZ" sz="2000" dirty="0">
                <a:latin typeface="Calibri Light" panose="020F0302020204030204" pitchFamily="34" charset="0"/>
                <a:cs typeface="Calibri Light" panose="020F0302020204030204" pitchFamily="34" charset="0"/>
              </a:rPr>
              <a:t>Ventrikular hız yanıtına və simptomlara bağlı olarak bir hız kontrol strategiyası başladıla bilər. </a:t>
            </a:r>
          </a:p>
          <a:p>
            <a:pPr marL="571500" indent="-571500">
              <a:buClr>
                <a:schemeClr val="accent1">
                  <a:lumMod val="50000"/>
                </a:schemeClr>
              </a:buClr>
              <a:buFont typeface="Wingdings" panose="05000000000000000000" pitchFamily="2" charset="2"/>
              <a:buChar char="v"/>
            </a:pPr>
            <a:r>
              <a:rPr lang="az-Latn-AZ" sz="2000" dirty="0">
                <a:latin typeface="Calibri Light" panose="020F0302020204030204" pitchFamily="34" charset="0"/>
                <a:cs typeface="Calibri Light" panose="020F0302020204030204" pitchFamily="34" charset="0"/>
              </a:rPr>
              <a:t>Sürətli ritm kontrolu lazım olduğunda daha qısa təsir müddəti göz önünə alındığında dihidropiridin olmayan ( negativ inotrop təsir ) bir Ca kanal blokatoru, amiodaron və ya digoxin yerine b-blokator ( məs, esmolol, propronalol, metoprolol ) intravenoz uyğulanması düşünülməlidir.</a:t>
            </a:r>
          </a:p>
          <a:p>
            <a:pPr marL="571500" indent="-571500">
              <a:buClr>
                <a:schemeClr val="accent1">
                  <a:lumMod val="50000"/>
                </a:schemeClr>
              </a:buClr>
              <a:buFont typeface="Wingdings" panose="05000000000000000000" pitchFamily="2" charset="2"/>
              <a:buChar char="v"/>
            </a:pPr>
            <a:r>
              <a:rPr lang="az-Latn-AZ" sz="2000" dirty="0">
                <a:latin typeface="Calibri Light" panose="020F0302020204030204" pitchFamily="34" charset="0"/>
                <a:cs typeface="Calibri Light" panose="020F0302020204030204" pitchFamily="34" charset="0"/>
              </a:rPr>
              <a:t>Preeksitasyonlu xəstələrdə acil durumlarda intravenoz dərman müalicəsi və ya elektiksel kardioversiya düşünülməlidir. </a:t>
            </a:r>
          </a:p>
          <a:p>
            <a:pPr marL="571500" indent="-571500">
              <a:buClr>
                <a:schemeClr val="accent1">
                  <a:lumMod val="50000"/>
                </a:schemeClr>
              </a:buClr>
              <a:buFont typeface="Wingdings" panose="05000000000000000000" pitchFamily="2" charset="2"/>
              <a:buChar char="v"/>
            </a:pPr>
            <a:endParaRPr lang="az-Latn-AZ" sz="2000" dirty="0">
              <a:latin typeface="Calibri Light" panose="020F0302020204030204" pitchFamily="34" charset="0"/>
              <a:cs typeface="Calibri Light" panose="020F0302020204030204" pitchFamily="34" charset="0"/>
            </a:endParaRPr>
          </a:p>
          <a:p>
            <a:pPr marL="571500" indent="-571500">
              <a:buClr>
                <a:schemeClr val="accent1">
                  <a:lumMod val="50000"/>
                </a:schemeClr>
              </a:buClr>
              <a:buFont typeface="Wingdings" panose="05000000000000000000" pitchFamily="2" charset="2"/>
              <a:buChar char="v"/>
            </a:pPr>
            <a:endParaRPr lang="az-Latn-AZ" sz="2000" dirty="0">
              <a:latin typeface="Calibri Light" panose="020F0302020204030204" pitchFamily="34" charset="0"/>
              <a:cs typeface="Calibri Light" panose="020F0302020204030204" pitchFamily="34" charset="0"/>
            </a:endParaRP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28</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31239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3" y="549275"/>
            <a:ext cx="8481767" cy="1050925"/>
          </a:xfrm>
        </p:spPr>
        <p:txBody>
          <a:bodyPr>
            <a:normAutofit fontScale="90000"/>
          </a:bodyPr>
          <a:lstStyle/>
          <a:p>
            <a:pPr algn="ctr"/>
            <a:r>
              <a:rPr lang="az-Latn-AZ" sz="4800" dirty="0"/>
              <a:t>Ürək vurğularına və ritmə nəzarət</a:t>
            </a:r>
            <a:endParaRPr lang="en-US" sz="4800" dirty="0"/>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quarter" idx="15"/>
          </p:nvPr>
        </p:nvSpPr>
        <p:spPr>
          <a:xfrm>
            <a:off x="550862" y="2028092"/>
            <a:ext cx="10040938" cy="4420333"/>
          </a:xfrm>
        </p:spPr>
        <p:txBody>
          <a:bodyPr/>
          <a:lstStyle/>
          <a:p>
            <a:pPr marL="571500" indent="-571500">
              <a:buClr>
                <a:schemeClr val="accent1">
                  <a:lumMod val="50000"/>
                </a:schemeClr>
              </a:buClr>
              <a:buFont typeface="Wingdings" panose="05000000000000000000" pitchFamily="2" charset="2"/>
              <a:buChar char="v"/>
            </a:pPr>
            <a:r>
              <a:rPr lang="az-Latn-AZ" dirty="0">
                <a:latin typeface="Calibri Light" panose="020F0302020204030204" pitchFamily="34" charset="0"/>
                <a:cs typeface="Calibri Light" panose="020F0302020204030204" pitchFamily="34" charset="0"/>
              </a:rPr>
              <a:t>Tərchi edilən preparatlar:</a:t>
            </a:r>
          </a:p>
          <a:p>
            <a:pPr marL="457200" indent="-457200">
              <a:buClr>
                <a:schemeClr val="accent1">
                  <a:lumMod val="50000"/>
                </a:schemeClr>
              </a:buClr>
              <a:buFont typeface="+mj-lt"/>
              <a:buAutoNum type="arabicPeriod"/>
            </a:pPr>
            <a:r>
              <a:rPr lang="az-Latn-AZ" dirty="0">
                <a:latin typeface="Calibri Light" panose="020F0302020204030204" pitchFamily="34" charset="0"/>
                <a:cs typeface="Calibri Light" panose="020F0302020204030204" pitchFamily="34" charset="0"/>
              </a:rPr>
              <a:t>Sinif </a:t>
            </a:r>
            <a:r>
              <a:rPr lang="en-US" dirty="0">
                <a:latin typeface="Calibri Light" panose="020F0302020204030204" pitchFamily="34" charset="0"/>
                <a:cs typeface="Calibri Light" panose="020F0302020204030204" pitchFamily="34" charset="0"/>
              </a:rPr>
              <a:t>IA ( </a:t>
            </a:r>
            <a:r>
              <a:rPr lang="az-Latn-AZ" dirty="0">
                <a:latin typeface="Calibri Light" panose="020F0302020204030204" pitchFamily="34" charset="0"/>
                <a:cs typeface="Calibri Light" panose="020F0302020204030204" pitchFamily="34" charset="0"/>
              </a:rPr>
              <a:t>prokainamid )</a:t>
            </a:r>
            <a:endParaRPr lang="en-US" dirty="0">
              <a:latin typeface="Calibri Light" panose="020F0302020204030204" pitchFamily="34" charset="0"/>
              <a:cs typeface="Calibri Light" panose="020F0302020204030204" pitchFamily="34" charset="0"/>
            </a:endParaRPr>
          </a:p>
          <a:p>
            <a:pPr marL="457200" indent="-457200">
              <a:buClr>
                <a:schemeClr val="accent1">
                  <a:lumMod val="50000"/>
                </a:schemeClr>
              </a:buClr>
              <a:buFont typeface="+mj-lt"/>
              <a:buAutoNum type="arabicPeriod"/>
            </a:pPr>
            <a:r>
              <a:rPr lang="en-US" dirty="0" err="1">
                <a:latin typeface="Calibri Light" panose="020F0302020204030204" pitchFamily="34" charset="0"/>
                <a:cs typeface="Calibri Light" panose="020F0302020204030204" pitchFamily="34" charset="0"/>
              </a:rPr>
              <a:t>Sinif</a:t>
            </a:r>
            <a:r>
              <a:rPr lang="en-US" dirty="0">
                <a:latin typeface="Calibri Light" panose="020F0302020204030204" pitchFamily="34" charset="0"/>
                <a:cs typeface="Calibri Light" panose="020F0302020204030204" pitchFamily="34" charset="0"/>
              </a:rPr>
              <a:t> IC</a:t>
            </a:r>
            <a:r>
              <a:rPr lang="az-Latn-AZ" dirty="0">
                <a:latin typeface="Calibri Light" panose="020F0302020204030204" pitchFamily="34" charset="0"/>
                <a:cs typeface="Calibri Light" panose="020F0302020204030204" pitchFamily="34" charset="0"/>
              </a:rPr>
              <a:t> ( Flekainid və propafenon )</a:t>
            </a:r>
            <a:endParaRPr lang="en-US" dirty="0">
              <a:latin typeface="Calibri Light" panose="020F0302020204030204" pitchFamily="34" charset="0"/>
              <a:cs typeface="Calibri Light" panose="020F0302020204030204" pitchFamily="34" charset="0"/>
            </a:endParaRPr>
          </a:p>
          <a:p>
            <a:pPr marL="457200" indent="-457200">
              <a:buClr>
                <a:schemeClr val="accent1">
                  <a:lumMod val="50000"/>
                </a:schemeClr>
              </a:buClr>
              <a:buFont typeface="+mj-lt"/>
              <a:buAutoNum type="arabicPeriod"/>
            </a:pPr>
            <a:r>
              <a:rPr lang="en-US" dirty="0" err="1">
                <a:latin typeface="Calibri Light" panose="020F0302020204030204" pitchFamily="34" charset="0"/>
                <a:cs typeface="Calibri Light" panose="020F0302020204030204" pitchFamily="34" charset="0"/>
              </a:rPr>
              <a:t>Sinif</a:t>
            </a:r>
            <a:r>
              <a:rPr lang="en-US" dirty="0">
                <a:latin typeface="Calibri Light" panose="020F0302020204030204" pitchFamily="34" charset="0"/>
                <a:cs typeface="Calibri Light" panose="020F0302020204030204" pitchFamily="34" charset="0"/>
              </a:rPr>
              <a:t> III </a:t>
            </a:r>
            <a:r>
              <a:rPr lang="az-Latn-AZ" dirty="0">
                <a:latin typeface="Calibri Light" panose="020F0302020204030204" pitchFamily="34" charset="0"/>
                <a:cs typeface="Calibri Light" panose="020F0302020204030204" pitchFamily="34" charset="0"/>
              </a:rPr>
              <a:t>( İbutilid, dofetilid )</a:t>
            </a:r>
          </a:p>
          <a:p>
            <a:pPr marL="571500" indent="-571500">
              <a:buClr>
                <a:schemeClr val="accent1">
                  <a:lumMod val="50000"/>
                </a:schemeClr>
              </a:buClr>
              <a:buFont typeface="Wingdings" panose="05000000000000000000" pitchFamily="2" charset="2"/>
              <a:buChar char="v"/>
            </a:pPr>
            <a:r>
              <a:rPr lang="az-Latn-AZ" dirty="0">
                <a:latin typeface="Calibri Light" panose="020F0302020204030204" pitchFamily="34" charset="0"/>
                <a:cs typeface="Calibri Light" panose="020F0302020204030204" pitchFamily="34" charset="0"/>
              </a:rPr>
              <a:t>Mövcud protokollar ilk basamak müalicə olaraq - betta-blokator, propafenon və ya flecainidi önərməkdədir. </a:t>
            </a:r>
          </a:p>
          <a:p>
            <a:pPr marL="571500" indent="-571500">
              <a:buClr>
                <a:schemeClr val="accent1">
                  <a:lumMod val="50000"/>
                </a:schemeClr>
              </a:buClr>
              <a:buFont typeface="Wingdings" panose="05000000000000000000" pitchFamily="2" charset="2"/>
              <a:buChar char="v"/>
            </a:pPr>
            <a:r>
              <a:rPr lang="az-Latn-AZ" dirty="0">
                <a:latin typeface="Calibri Light" panose="020F0302020204030204" pitchFamily="34" charset="0"/>
                <a:cs typeface="Calibri Light" panose="020F0302020204030204" pitchFamily="34" charset="0"/>
              </a:rPr>
              <a:t>Son illərdə pulmonar vena tətikləyicilərini hədəf alan kateter ablasiyası ritm kontrolu üçün gedərək daha çox istifadə olunmaqdadır. </a:t>
            </a:r>
          </a:p>
          <a:p>
            <a:pPr marL="0" indent="0">
              <a:buClr>
                <a:schemeClr val="accent1">
                  <a:lumMod val="50000"/>
                </a:schemeClr>
              </a:buClr>
            </a:pPr>
            <a:endParaRPr lang="az-Latn-AZ" dirty="0">
              <a:latin typeface="Calibri Light" panose="020F0302020204030204" pitchFamily="34" charset="0"/>
              <a:cs typeface="Calibri Light" panose="020F0302020204030204" pitchFamily="34" charset="0"/>
            </a:endParaRPr>
          </a:p>
          <a:p>
            <a:pPr marL="571500" indent="-571500">
              <a:buClr>
                <a:schemeClr val="accent1">
                  <a:lumMod val="50000"/>
                </a:schemeClr>
              </a:buClr>
              <a:buFont typeface="Wingdings" panose="05000000000000000000" pitchFamily="2" charset="2"/>
              <a:buChar char="v"/>
            </a:pPr>
            <a:endParaRPr lang="az-Latn-AZ" dirty="0">
              <a:latin typeface="Calibri Light" panose="020F0302020204030204" pitchFamily="34" charset="0"/>
              <a:cs typeface="Calibri Light" panose="020F0302020204030204" pitchFamily="34" charset="0"/>
            </a:endParaRPr>
          </a:p>
          <a:p>
            <a:pPr marL="0" indent="0">
              <a:buClr>
                <a:schemeClr val="accent1">
                  <a:lumMod val="50000"/>
                </a:schemeClr>
              </a:buClr>
            </a:pPr>
            <a:endParaRPr lang="az-Latn-AZ" dirty="0">
              <a:latin typeface="Calibri Light" panose="020F0302020204030204" pitchFamily="34" charset="0"/>
              <a:cs typeface="Calibri Light" panose="020F0302020204030204" pitchFamily="34" charset="0"/>
            </a:endParaRPr>
          </a:p>
          <a:p>
            <a:pPr marL="571500" indent="-571500">
              <a:buClr>
                <a:schemeClr val="accent1">
                  <a:lumMod val="50000"/>
                </a:schemeClr>
              </a:buClr>
              <a:buFont typeface="Wingdings" panose="05000000000000000000" pitchFamily="2" charset="2"/>
              <a:buChar char="v"/>
            </a:pPr>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361921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r>
              <a:rPr lang="az-Latn-AZ" dirty="0"/>
              <a:t>Giriş </a:t>
            </a:r>
            <a:endParaRPr lang="en-US" dirty="0"/>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3" y="1550242"/>
            <a:ext cx="4481365" cy="4392684"/>
          </a:xfrm>
        </p:spPr>
        <p:txBody>
          <a:bodyPr/>
          <a:lstStyle/>
          <a:p>
            <a:r>
              <a:rPr lang="en-US" sz="2800" dirty="0">
                <a:latin typeface="Arial Nova Light" panose="020B0304020202020204" pitchFamily="34" charset="0"/>
              </a:rPr>
              <a:t>Atrial </a:t>
            </a:r>
            <a:r>
              <a:rPr lang="az-Latn-AZ" sz="2800" dirty="0">
                <a:latin typeface="Arial Nova Light" panose="020B0304020202020204" pitchFamily="34" charset="0"/>
              </a:rPr>
              <a:t>fibrilyasiya böyüklərdə çox yayılmış olmasına baxmayaraq, uşaqlıq dönəmində nadir görülən bir aritmiyadır. </a:t>
            </a:r>
          </a:p>
          <a:p>
            <a:r>
              <a:rPr lang="az-Latn-AZ" sz="2800" dirty="0">
                <a:latin typeface="Arial Nova Light" panose="020B0304020202020204" pitchFamily="34" charset="0"/>
              </a:rPr>
              <a:t>Çox zaman revmatik və ya anadangəlmə ürək qüsuru, kardiomiopatiya, </a:t>
            </a:r>
            <a:r>
              <a:rPr lang="en-US" sz="2800" dirty="0">
                <a:latin typeface="Arial Nova Light" panose="020B0304020202020204" pitchFamily="34" charset="0"/>
              </a:rPr>
              <a:t>WPW </a:t>
            </a:r>
            <a:r>
              <a:rPr lang="az-Latn-AZ" sz="2800" dirty="0">
                <a:latin typeface="Arial Nova Light" panose="020B0304020202020204" pitchFamily="34" charset="0"/>
              </a:rPr>
              <a:t> ilə birgə rast gəlinməkdədir</a:t>
            </a:r>
            <a:r>
              <a:rPr lang="az-Latn-AZ" dirty="0">
                <a:latin typeface="Arial Nova Light" panose="020B0304020202020204" pitchFamily="34" charset="0"/>
              </a:rPr>
              <a:t>. </a:t>
            </a:r>
            <a:endParaRPr lang="en-US" dirty="0">
              <a:latin typeface="Arial Nova Light" panose="020B0304020202020204" pitchFamily="34" charset="0"/>
            </a:endParaRP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5" name="Picture 14">
            <a:extLst>
              <a:ext uri="{FF2B5EF4-FFF2-40B4-BE49-F238E27FC236}">
                <a16:creationId xmlns:a16="http://schemas.microsoft.com/office/drawing/2014/main" id="{6C6E38BB-4CEF-2563-1928-4F704EC50AFB}"/>
              </a:ext>
            </a:extLst>
          </p:cNvPr>
          <p:cNvPicPr>
            <a:picLocks noChangeAspect="1"/>
          </p:cNvPicPr>
          <p:nvPr/>
        </p:nvPicPr>
        <p:blipFill>
          <a:blip r:embed="rId3"/>
          <a:stretch>
            <a:fillRect/>
          </a:stretch>
        </p:blipFill>
        <p:spPr>
          <a:xfrm>
            <a:off x="5337045" y="1372316"/>
            <a:ext cx="6582452" cy="4748535"/>
          </a:xfrm>
          <a:prstGeom prst="rect">
            <a:avLst/>
          </a:prstGeom>
        </p:spPr>
      </p:pic>
    </p:spTree>
    <p:extLst>
      <p:ext uri="{BB962C8B-B14F-4D97-AF65-F5344CB8AC3E}">
        <p14:creationId xmlns:p14="http://schemas.microsoft.com/office/powerpoint/2010/main" val="3891345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4" y="549275"/>
            <a:ext cx="6383336" cy="640617"/>
          </a:xfrm>
        </p:spPr>
        <p:txBody>
          <a:bodyPr>
            <a:normAutofit/>
          </a:bodyPr>
          <a:lstStyle/>
          <a:p>
            <a:pPr algn="ctr"/>
            <a:r>
              <a:rPr lang="az-Latn-AZ" dirty="0"/>
              <a:t>Tromboemboliyanın önləmi</a:t>
            </a:r>
            <a:endParaRPr lang="en-US" dirty="0"/>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quarter" idx="15"/>
          </p:nvPr>
        </p:nvSpPr>
        <p:spPr>
          <a:xfrm>
            <a:off x="550862" y="1043354"/>
            <a:ext cx="10040938" cy="5405071"/>
          </a:xfrm>
        </p:spPr>
        <p:txBody>
          <a:bodyPr/>
          <a:lstStyle/>
          <a:p>
            <a:pPr marL="0" indent="0">
              <a:buClr>
                <a:schemeClr val="accent1">
                  <a:lumMod val="50000"/>
                </a:schemeClr>
              </a:buClr>
            </a:pPr>
            <a:endParaRPr lang="az-Latn-AZ" dirty="0">
              <a:latin typeface="Calibri Light" panose="020F0302020204030204" pitchFamily="34" charset="0"/>
              <a:cs typeface="Calibri Light" panose="020F0302020204030204" pitchFamily="34" charset="0"/>
            </a:endParaRPr>
          </a:p>
          <a:p>
            <a:pPr marL="571500" indent="-571500">
              <a:buClr>
                <a:schemeClr val="accent1">
                  <a:lumMod val="50000"/>
                </a:schemeClr>
              </a:buClr>
              <a:buFont typeface="Wingdings" panose="05000000000000000000" pitchFamily="2" charset="2"/>
              <a:buChar char="v"/>
            </a:pPr>
            <a:r>
              <a:rPr lang="az-Latn-AZ" dirty="0">
                <a:latin typeface="Calibri Light" panose="020F0302020204030204" pitchFamily="34" charset="0"/>
                <a:cs typeface="Calibri Light" panose="020F0302020204030204" pitchFamily="34" charset="0"/>
              </a:rPr>
              <a:t>AF müddəti </a:t>
            </a:r>
            <a:r>
              <a:rPr lang="en-US" dirty="0">
                <a:latin typeface="Calibri Light" panose="020F0302020204030204" pitchFamily="34" charset="0"/>
                <a:cs typeface="Calibri Light" panose="020F0302020204030204" pitchFamily="34" charset="0"/>
              </a:rPr>
              <a:t>&lt; 48 </a:t>
            </a:r>
            <a:r>
              <a:rPr lang="en-US" dirty="0" err="1">
                <a:latin typeface="Calibri Light" panose="020F0302020204030204" pitchFamily="34" charset="0"/>
                <a:cs typeface="Calibri Light" panose="020F0302020204030204" pitchFamily="34" charset="0"/>
              </a:rPr>
              <a:t>saat</a:t>
            </a:r>
            <a:r>
              <a:rPr lang="en-US" dirty="0">
                <a:latin typeface="Calibri Light" panose="020F0302020204030204" pitchFamily="34" charset="0"/>
                <a:cs typeface="Calibri Light" panose="020F0302020204030204" pitchFamily="34" charset="0"/>
              </a:rPr>
              <a:t> </a:t>
            </a:r>
            <a:r>
              <a:rPr lang="az-Latn-AZ" dirty="0">
                <a:latin typeface="Calibri Light" panose="020F0302020204030204" pitchFamily="34" charset="0"/>
                <a:cs typeface="Calibri Light" panose="020F0302020204030204" pitchFamily="34" charset="0"/>
              </a:rPr>
              <a:t>olan kardioversiya, insult riski aşağı olan xəstələrdə ( yəni, ürək qapaq xəstəliyi, tromboemboliya üçün risk faktoru, revmatik qapaq xəstəliyi və ya mexanik qapaq ) öncədən antikoaqulyasiya aparılmadan edilə bilər. </a:t>
            </a:r>
          </a:p>
          <a:p>
            <a:pPr marL="571500" indent="-571500">
              <a:buClr>
                <a:schemeClr val="accent1">
                  <a:lumMod val="50000"/>
                </a:schemeClr>
              </a:buClr>
              <a:buFont typeface="Wingdings" panose="05000000000000000000" pitchFamily="2" charset="2"/>
              <a:buChar char="v"/>
            </a:pPr>
            <a:r>
              <a:rPr lang="az-Latn-AZ" dirty="0">
                <a:latin typeface="Calibri Light" panose="020F0302020204030204" pitchFamily="34" charset="0"/>
                <a:cs typeface="Calibri Light" panose="020F0302020204030204" pitchFamily="34" charset="0"/>
              </a:rPr>
              <a:t>AF müddəti </a:t>
            </a:r>
            <a:r>
              <a:rPr lang="en-US" dirty="0">
                <a:latin typeface="Calibri Light" panose="020F0302020204030204" pitchFamily="34" charset="0"/>
                <a:cs typeface="Calibri Light" panose="020F0302020204030204" pitchFamily="34" charset="0"/>
              </a:rPr>
              <a:t>&gt; 48 </a:t>
            </a:r>
            <a:r>
              <a:rPr lang="en-US" dirty="0" err="1">
                <a:latin typeface="Calibri Light" panose="020F0302020204030204" pitchFamily="34" charset="0"/>
                <a:cs typeface="Calibri Light" panose="020F0302020204030204" pitchFamily="34" charset="0"/>
              </a:rPr>
              <a:t>saat</a:t>
            </a:r>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olarsa</a:t>
            </a:r>
            <a:r>
              <a:rPr lang="az-Latn-AZ" dirty="0">
                <a:latin typeface="Calibri Light" panose="020F0302020204030204" pitchFamily="34" charset="0"/>
                <a:cs typeface="Calibri Light" panose="020F0302020204030204" pitchFamily="34" charset="0"/>
              </a:rPr>
              <a:t>, müddət bilinmirsə və ya tromboemboliya üçün risk faktoru varsa, kardioversiyadan 3 həftə öncə antioaqulyasiya edilməlidir.</a:t>
            </a:r>
          </a:p>
          <a:p>
            <a:pPr marL="571500" indent="-571500">
              <a:buClr>
                <a:schemeClr val="accent1">
                  <a:lumMod val="50000"/>
                </a:schemeClr>
              </a:buClr>
              <a:buFont typeface="Wingdings" panose="05000000000000000000" pitchFamily="2" charset="2"/>
              <a:buChar char="v"/>
            </a:pPr>
            <a:r>
              <a:rPr lang="az-Latn-AZ" dirty="0">
                <a:latin typeface="Calibri Light" panose="020F0302020204030204" pitchFamily="34" charset="0"/>
                <a:cs typeface="Calibri Light" panose="020F0302020204030204" pitchFamily="34" charset="0"/>
              </a:rPr>
              <a:t>Context ( yəni, aşağı</a:t>
            </a:r>
            <a:r>
              <a:rPr lang="en-US" dirty="0">
                <a:latin typeface="Calibri Light" panose="020F0302020204030204" pitchFamily="34" charset="0"/>
                <a:cs typeface="Calibri Light" panose="020F0302020204030204" pitchFamily="34" charset="0"/>
              </a:rPr>
              <a:t>/</a:t>
            </a:r>
            <a:r>
              <a:rPr lang="az-Latn-AZ" dirty="0">
                <a:latin typeface="Calibri Light" panose="020F0302020204030204" pitchFamily="34" charset="0"/>
                <a:cs typeface="Calibri Light" panose="020F0302020204030204" pitchFamily="34" charset="0"/>
              </a:rPr>
              <a:t>yüksək tromboembolizm riski, acil</a:t>
            </a:r>
            <a:r>
              <a:rPr lang="en-US" dirty="0">
                <a:latin typeface="Calibri Light" panose="020F0302020204030204" pitchFamily="34" charset="0"/>
                <a:cs typeface="Calibri Light" panose="020F0302020204030204" pitchFamily="34" charset="0"/>
              </a:rPr>
              <a:t>/</a:t>
            </a:r>
            <a:r>
              <a:rPr lang="az-Latn-AZ" dirty="0">
                <a:latin typeface="Calibri Light" panose="020F0302020204030204" pitchFamily="34" charset="0"/>
                <a:cs typeface="Calibri Light" panose="020F0302020204030204" pitchFamily="34" charset="0"/>
              </a:rPr>
              <a:t>gecikmiş kardioversiya ) və texnika ( farmakoloji və ya elektriksel kardioversiya ) nə olursa olsun, kardioveriyadan sonra ən az 4 həftə  antikoaqulant önerilir.</a:t>
            </a:r>
          </a:p>
          <a:p>
            <a:pPr marL="0" indent="0">
              <a:buClr>
                <a:schemeClr val="accent1">
                  <a:lumMod val="50000"/>
                </a:schemeClr>
              </a:buClr>
            </a:pPr>
            <a:endParaRPr lang="az-Latn-AZ" dirty="0">
              <a:latin typeface="Calibri Light" panose="020F0302020204030204" pitchFamily="34" charset="0"/>
              <a:cs typeface="Calibri Light" panose="020F0302020204030204" pitchFamily="34" charset="0"/>
            </a:endParaRPr>
          </a:p>
          <a:p>
            <a:pPr marL="571500" indent="-571500">
              <a:buClr>
                <a:schemeClr val="accent1">
                  <a:lumMod val="50000"/>
                </a:schemeClr>
              </a:buClr>
              <a:buFont typeface="Wingdings" panose="05000000000000000000" pitchFamily="2" charset="2"/>
              <a:buChar char="v"/>
            </a:pPr>
            <a:endParaRPr lang="en-US"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803137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1E0B0B-12FF-21CE-665D-2AA873FEAE4E}"/>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F055F9C7-BF82-575B-873D-82607A6EC30A}"/>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DB7A2A97-BF63-5B9E-2C89-E631E1D82B98}"/>
              </a:ext>
            </a:extLst>
          </p:cNvPr>
          <p:cNvSpPr>
            <a:spLocks noGrp="1"/>
          </p:cNvSpPr>
          <p:nvPr>
            <p:ph type="sldNum" sz="quarter" idx="12"/>
          </p:nvPr>
        </p:nvSpPr>
        <p:spPr/>
        <p:txBody>
          <a:bodyPr/>
          <a:lstStyle/>
          <a:p>
            <a:fld id="{DBA1B0FB-D917-4C8C-928F-313BD683BF39}" type="slidenum">
              <a:rPr lang="en-US" smtClean="0"/>
              <a:t>31</a:t>
            </a:fld>
            <a:endParaRPr lang="en-US"/>
          </a:p>
        </p:txBody>
      </p:sp>
      <p:sp>
        <p:nvSpPr>
          <p:cNvPr id="5" name="Title 1">
            <a:extLst>
              <a:ext uri="{FF2B5EF4-FFF2-40B4-BE49-F238E27FC236}">
                <a16:creationId xmlns:a16="http://schemas.microsoft.com/office/drawing/2014/main" id="{6ECCC40B-018F-F678-5F8D-E856E28CD486}"/>
              </a:ext>
            </a:extLst>
          </p:cNvPr>
          <p:cNvSpPr txBox="1">
            <a:spLocks/>
          </p:cNvSpPr>
          <p:nvPr/>
        </p:nvSpPr>
        <p:spPr>
          <a:xfrm>
            <a:off x="1093788" y="549275"/>
            <a:ext cx="11098212" cy="1331913"/>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a:lstStyle>
          <a:p>
            <a:r>
              <a:rPr lang="az-Latn-AZ" dirty="0"/>
              <a:t>Klinik hal 1</a:t>
            </a:r>
            <a:endParaRPr lang="ru-RU" dirty="0"/>
          </a:p>
        </p:txBody>
      </p:sp>
      <p:sp>
        <p:nvSpPr>
          <p:cNvPr id="6" name="TextBox 5">
            <a:extLst>
              <a:ext uri="{FF2B5EF4-FFF2-40B4-BE49-F238E27FC236}">
                <a16:creationId xmlns:a16="http://schemas.microsoft.com/office/drawing/2014/main" id="{3B6190BC-6FAE-38E1-FC1C-F27AEC8F8A26}"/>
              </a:ext>
            </a:extLst>
          </p:cNvPr>
          <p:cNvSpPr txBox="1"/>
          <p:nvPr/>
        </p:nvSpPr>
        <p:spPr>
          <a:xfrm>
            <a:off x="1002322" y="1693985"/>
            <a:ext cx="7942386" cy="4031873"/>
          </a:xfrm>
          <a:prstGeom prst="rect">
            <a:avLst/>
          </a:prstGeom>
          <a:noFill/>
        </p:spPr>
        <p:txBody>
          <a:bodyPr wrap="square" rtlCol="0">
            <a:spAutoFit/>
          </a:bodyPr>
          <a:lstStyle/>
          <a:p>
            <a:r>
              <a:rPr lang="az-Latn-AZ" sz="3200" dirty="0"/>
              <a:t>Bu xəstəyə hansı müalicə tak</a:t>
            </a:r>
            <a:r>
              <a:rPr lang="en-US" sz="3200" dirty="0"/>
              <a:t>t</a:t>
            </a:r>
            <a:r>
              <a:rPr lang="az-Latn-AZ" sz="3200" dirty="0"/>
              <a:t>ikası seçək</a:t>
            </a:r>
            <a:r>
              <a:rPr lang="en-US" sz="3200" dirty="0"/>
              <a:t>?</a:t>
            </a:r>
          </a:p>
          <a:p>
            <a:endParaRPr lang="en-US" sz="3200" dirty="0"/>
          </a:p>
          <a:p>
            <a:pPr marL="342900" indent="-342900">
              <a:buFont typeface="+mj-lt"/>
              <a:buAutoNum type="arabicPeriod"/>
            </a:pPr>
            <a:r>
              <a:rPr lang="en-US" sz="3200" dirty="0"/>
              <a:t>AF </a:t>
            </a:r>
            <a:r>
              <a:rPr lang="en-US" sz="3200" dirty="0" err="1"/>
              <a:t>ablasiyas</a:t>
            </a:r>
            <a:r>
              <a:rPr lang="az-Latn-AZ" sz="3200" dirty="0"/>
              <a:t>ı</a:t>
            </a:r>
          </a:p>
          <a:p>
            <a:pPr marL="342900" indent="-342900">
              <a:buFont typeface="+mj-lt"/>
              <a:buAutoNum type="arabicPeriod"/>
            </a:pPr>
            <a:r>
              <a:rPr lang="az-Latn-AZ" sz="3200" dirty="0"/>
              <a:t>AAD – Propafenon</a:t>
            </a:r>
          </a:p>
          <a:p>
            <a:pPr marL="342900" indent="-342900">
              <a:buFont typeface="+mj-lt"/>
              <a:buAutoNum type="arabicPeriod"/>
            </a:pPr>
            <a:r>
              <a:rPr lang="az-Latn-AZ" sz="3200" dirty="0"/>
              <a:t>Yalnız KKB</a:t>
            </a:r>
          </a:p>
          <a:p>
            <a:pPr marL="342900" indent="-342900">
              <a:buFont typeface="+mj-lt"/>
              <a:buAutoNum type="arabicPeriod"/>
            </a:pPr>
            <a:r>
              <a:rPr lang="az-Latn-AZ" sz="3200" dirty="0"/>
              <a:t>Yalnız BB</a:t>
            </a:r>
          </a:p>
          <a:p>
            <a:pPr marL="342900" indent="-342900">
              <a:buFont typeface="+mj-lt"/>
              <a:buAutoNum type="arabicPeriod"/>
            </a:pPr>
            <a:r>
              <a:rPr lang="az-Latn-AZ" sz="3200" dirty="0"/>
              <a:t>Kordaron</a:t>
            </a:r>
          </a:p>
          <a:p>
            <a:pPr marL="342900" indent="-342900">
              <a:buFont typeface="+mj-lt"/>
              <a:buAutoNum type="arabicPeriod"/>
            </a:pPr>
            <a:r>
              <a:rPr lang="az-Latn-AZ" sz="3200" dirty="0"/>
              <a:t>Əlavə müayinə istəyərəm.</a:t>
            </a:r>
            <a:endParaRPr lang="ru-RU" sz="3200" dirty="0"/>
          </a:p>
        </p:txBody>
      </p:sp>
    </p:spTree>
    <p:extLst>
      <p:ext uri="{BB962C8B-B14F-4D97-AF65-F5344CB8AC3E}">
        <p14:creationId xmlns:p14="http://schemas.microsoft.com/office/powerpoint/2010/main" val="2024690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1E0B0B-12FF-21CE-665D-2AA873FEAE4E}"/>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F055F9C7-BF82-575B-873D-82607A6EC30A}"/>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DB7A2A97-BF63-5B9E-2C89-E631E1D82B98}"/>
              </a:ext>
            </a:extLst>
          </p:cNvPr>
          <p:cNvSpPr>
            <a:spLocks noGrp="1"/>
          </p:cNvSpPr>
          <p:nvPr>
            <p:ph type="sldNum" sz="quarter" idx="12"/>
          </p:nvPr>
        </p:nvSpPr>
        <p:spPr/>
        <p:txBody>
          <a:bodyPr/>
          <a:lstStyle/>
          <a:p>
            <a:fld id="{DBA1B0FB-D917-4C8C-928F-313BD683BF39}" type="slidenum">
              <a:rPr lang="en-US" smtClean="0"/>
              <a:t>32</a:t>
            </a:fld>
            <a:endParaRPr lang="en-US"/>
          </a:p>
        </p:txBody>
      </p:sp>
      <p:sp>
        <p:nvSpPr>
          <p:cNvPr id="5" name="Title 1">
            <a:extLst>
              <a:ext uri="{FF2B5EF4-FFF2-40B4-BE49-F238E27FC236}">
                <a16:creationId xmlns:a16="http://schemas.microsoft.com/office/drawing/2014/main" id="{6ECCC40B-018F-F678-5F8D-E856E28CD486}"/>
              </a:ext>
            </a:extLst>
          </p:cNvPr>
          <p:cNvSpPr txBox="1">
            <a:spLocks/>
          </p:cNvSpPr>
          <p:nvPr/>
        </p:nvSpPr>
        <p:spPr>
          <a:xfrm>
            <a:off x="1093788" y="549275"/>
            <a:ext cx="11098212" cy="1331913"/>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a:lstStyle>
          <a:p>
            <a:r>
              <a:rPr lang="az-Latn-AZ" dirty="0"/>
              <a:t>Klinik hal 1</a:t>
            </a:r>
            <a:endParaRPr lang="ru-RU" dirty="0"/>
          </a:p>
        </p:txBody>
      </p:sp>
      <p:pic>
        <p:nvPicPr>
          <p:cNvPr id="7" name="Picture 6" descr="Calendar&#10;&#10;Description automatically generated with medium confidence">
            <a:extLst>
              <a:ext uri="{FF2B5EF4-FFF2-40B4-BE49-F238E27FC236}">
                <a16:creationId xmlns:a16="http://schemas.microsoft.com/office/drawing/2014/main" id="{36CCA7C5-E8BD-2932-EFE6-56F3224AC9C0}"/>
              </a:ext>
            </a:extLst>
          </p:cNvPr>
          <p:cNvPicPr>
            <a:picLocks noChangeAspect="1"/>
          </p:cNvPicPr>
          <p:nvPr/>
        </p:nvPicPr>
        <p:blipFill>
          <a:blip r:embed="rId2"/>
          <a:stretch>
            <a:fillRect/>
          </a:stretch>
        </p:blipFill>
        <p:spPr>
          <a:xfrm>
            <a:off x="1093788" y="1455674"/>
            <a:ext cx="10274070" cy="5164691"/>
          </a:xfrm>
          <a:prstGeom prst="rect">
            <a:avLst/>
          </a:prstGeom>
        </p:spPr>
      </p:pic>
    </p:spTree>
    <p:extLst>
      <p:ext uri="{BB962C8B-B14F-4D97-AF65-F5344CB8AC3E}">
        <p14:creationId xmlns:p14="http://schemas.microsoft.com/office/powerpoint/2010/main" val="3941849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731715"/>
          </a:xfrm>
        </p:spPr>
        <p:txBody>
          <a:bodyPr/>
          <a:lstStyle/>
          <a:p>
            <a:r>
              <a:rPr lang="az-Latn-AZ" sz="4400" dirty="0">
                <a:latin typeface="Arial Nova Light" panose="020B0304020202020204" pitchFamily="34" charset="0"/>
              </a:rPr>
              <a:t>Açar məqamlar</a:t>
            </a:r>
            <a:endParaRPr lang="en-US" sz="4400" dirty="0">
              <a:latin typeface="Arial Nova Light" panose="020B0304020202020204" pitchFamily="34" charset="0"/>
            </a:endParaRP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104612" y="3979985"/>
            <a:ext cx="6864649" cy="2637692"/>
          </a:xfrm>
        </p:spPr>
        <p:txBody>
          <a:bodyPr>
            <a:normAutofit fontScale="85000" lnSpcReduction="10000"/>
          </a:bodyPr>
          <a:lstStyle/>
          <a:p>
            <a:pPr marL="457200" indent="-457200">
              <a:buAutoNum type="arabicParenR"/>
            </a:pPr>
            <a:r>
              <a:rPr lang="az-Latn-AZ" dirty="0">
                <a:latin typeface="Arial Nova Light" panose="020B0304020202020204" pitchFamily="34" charset="0"/>
              </a:rPr>
              <a:t>AF ilə müraciət edən hər bir uşaq pediatrik kardioloq ilə diskussiya edilməli və altda yatan səbəb diqqətlə incələnməlidir!!!</a:t>
            </a:r>
          </a:p>
          <a:p>
            <a:pPr marL="457200" indent="-457200">
              <a:buAutoNum type="arabicParenR"/>
            </a:pPr>
            <a:r>
              <a:rPr lang="en-US" dirty="0">
                <a:latin typeface="Arial Nova Light" panose="020B0304020202020204" pitchFamily="34" charset="0"/>
              </a:rPr>
              <a:t>WPW-d</a:t>
            </a:r>
            <a:r>
              <a:rPr lang="az-Latn-AZ" dirty="0">
                <a:latin typeface="Arial Nova Light" panose="020B0304020202020204" pitchFamily="34" charset="0"/>
              </a:rPr>
              <a:t>ə AF mədəcik fibrilyasiyasına səbəb ola bilər!</a:t>
            </a:r>
          </a:p>
          <a:p>
            <a:pPr marL="457200" indent="-457200">
              <a:buAutoNum type="arabicParenR"/>
            </a:pPr>
            <a:r>
              <a:rPr lang="en-US" dirty="0">
                <a:latin typeface="Arial Nova Light" panose="020B0304020202020204" pitchFamily="34" charset="0"/>
              </a:rPr>
              <a:t>AF </a:t>
            </a:r>
            <a:r>
              <a:rPr lang="az-Latn-AZ" dirty="0">
                <a:latin typeface="Arial Nova Light" panose="020B0304020202020204" pitchFamily="34" charset="0"/>
              </a:rPr>
              <a:t>taxikardiya törətdiyi remodelləşmə və adenozin istifadəsinin triggerliyi mexanizmləri ilə SVT ilə assosiasiya oluna bilər.</a:t>
            </a:r>
          </a:p>
          <a:p>
            <a:pPr marL="457200" indent="-457200">
              <a:buAutoNum type="arabicParenR"/>
            </a:pPr>
            <a:r>
              <a:rPr lang="az-Latn-AZ" dirty="0">
                <a:latin typeface="Arial Nova Light" panose="020B0304020202020204" pitchFamily="34" charset="0"/>
              </a:rPr>
              <a:t>AF ablasiyası</a:t>
            </a:r>
            <a:r>
              <a:rPr lang="en-US" dirty="0">
                <a:latin typeface="Arial Nova Light" panose="020B0304020202020204" pitchFamily="34" charset="0"/>
              </a:rPr>
              <a:t>, </a:t>
            </a:r>
            <a:r>
              <a:rPr lang="en-US" dirty="0" err="1">
                <a:latin typeface="Arial Nova Light" panose="020B0304020202020204" pitchFamily="34" charset="0"/>
              </a:rPr>
              <a:t>bir</a:t>
            </a:r>
            <a:r>
              <a:rPr lang="en-US" dirty="0">
                <a:latin typeface="Arial Nova Light" panose="020B0304020202020204" pitchFamily="34" charset="0"/>
              </a:rPr>
              <a:t> </a:t>
            </a:r>
            <a:r>
              <a:rPr lang="az-Latn-AZ" dirty="0">
                <a:latin typeface="Arial Nova Light" panose="020B0304020202020204" pitchFamily="34" charset="0"/>
              </a:rPr>
              <a:t>illik</a:t>
            </a:r>
            <a:r>
              <a:rPr lang="en-US" dirty="0">
                <a:latin typeface="Arial Nova Light" panose="020B0304020202020204" pitchFamily="34" charset="0"/>
              </a:rPr>
              <a:t> </a:t>
            </a:r>
            <a:r>
              <a:rPr lang="en-US" dirty="0" err="1">
                <a:latin typeface="Arial Nova Light" panose="020B0304020202020204" pitchFamily="34" charset="0"/>
              </a:rPr>
              <a:t>başarı</a:t>
            </a:r>
            <a:r>
              <a:rPr lang="en-US" dirty="0">
                <a:latin typeface="Arial Nova Light" panose="020B0304020202020204" pitchFamily="34" charset="0"/>
              </a:rPr>
              <a:t> </a:t>
            </a:r>
            <a:r>
              <a:rPr lang="en-US" dirty="0" err="1">
                <a:latin typeface="Arial Nova Light" panose="020B0304020202020204" pitchFamily="34" charset="0"/>
              </a:rPr>
              <a:t>oranı</a:t>
            </a:r>
            <a:r>
              <a:rPr lang="en-US" dirty="0">
                <a:latin typeface="Arial Nova Light" panose="020B0304020202020204" pitchFamily="34" charset="0"/>
              </a:rPr>
              <a:t> &gt; %70 olan bu </a:t>
            </a:r>
            <a:r>
              <a:rPr lang="az-Latn-AZ" dirty="0">
                <a:latin typeface="Arial Nova Light" panose="020B0304020202020204" pitchFamily="34" charset="0"/>
              </a:rPr>
              <a:t>populyasiyada</a:t>
            </a:r>
            <a:r>
              <a:rPr lang="en-US" dirty="0">
                <a:latin typeface="Arial Nova Light" panose="020B0304020202020204" pitchFamily="34" charset="0"/>
              </a:rPr>
              <a:t> </a:t>
            </a:r>
            <a:r>
              <a:rPr lang="en-US" dirty="0" err="1">
                <a:latin typeface="Arial Nova Light" panose="020B0304020202020204" pitchFamily="34" charset="0"/>
              </a:rPr>
              <a:t>etkili</a:t>
            </a:r>
            <a:r>
              <a:rPr lang="en-US" dirty="0">
                <a:latin typeface="Arial Nova Light" panose="020B0304020202020204" pitchFamily="34" charset="0"/>
              </a:rPr>
              <a:t> </a:t>
            </a:r>
            <a:r>
              <a:rPr lang="en-US" dirty="0" err="1">
                <a:latin typeface="Arial Nova Light" panose="020B0304020202020204" pitchFamily="34" charset="0"/>
              </a:rPr>
              <a:t>görün</a:t>
            </a:r>
            <a:r>
              <a:rPr lang="az-Latn-AZ" dirty="0">
                <a:latin typeface="Arial Nova Light" panose="020B0304020202020204" pitchFamily="34" charset="0"/>
              </a:rPr>
              <a:t>məkdədir.</a:t>
            </a:r>
            <a:endParaRPr lang="en-US" dirty="0">
              <a:latin typeface="Arial Nova Light" panose="020B0304020202020204" pitchFamily="34" charset="0"/>
            </a:endParaRP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33</a:t>
            </a:fld>
            <a:endParaRPr lang="en-US"/>
          </a:p>
        </p:txBody>
      </p:sp>
    </p:spTree>
    <p:extLst>
      <p:ext uri="{BB962C8B-B14F-4D97-AF65-F5344CB8AC3E}">
        <p14:creationId xmlns:p14="http://schemas.microsoft.com/office/powerpoint/2010/main" val="2322426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a:lstStyle/>
          <a:p>
            <a:r>
              <a:rPr lang="az-Latn-AZ" dirty="0">
                <a:latin typeface="Arial Nova Light" panose="020B0304020202020204" pitchFamily="34" charset="0"/>
              </a:rPr>
              <a:t>Nəticə</a:t>
            </a:r>
            <a:endParaRPr lang="en-US" dirty="0">
              <a:latin typeface="Arial Nova Light" panose="020B0304020202020204" pitchFamily="34" charset="0"/>
            </a:endParaRP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104612" y="3979985"/>
            <a:ext cx="6864649" cy="2637692"/>
          </a:xfrm>
        </p:spPr>
        <p:txBody>
          <a:bodyPr>
            <a:normAutofit/>
          </a:bodyPr>
          <a:lstStyle/>
          <a:p>
            <a:pPr marL="342900" indent="-342900">
              <a:buFont typeface="Arial" panose="020B0604020202020204" pitchFamily="34" charset="0"/>
              <a:buChar char="•"/>
            </a:pPr>
            <a:r>
              <a:rPr lang="az-Latn-AZ" dirty="0">
                <a:latin typeface="Arial Nova Light" panose="020B0304020202020204" pitchFamily="34" charset="0"/>
              </a:rPr>
              <a:t>Pediatrik AF insidansı çox aşağı olmaqla bərabər, altda yatan xəstəliklərin tanınması və bilinməsi çox önəmli bir hal alır. </a:t>
            </a:r>
          </a:p>
          <a:p>
            <a:pPr marL="342900" indent="-342900">
              <a:buFont typeface="Arial" panose="020B0604020202020204" pitchFamily="34" charset="0"/>
              <a:buChar char="•"/>
            </a:pPr>
            <a:r>
              <a:rPr lang="az-Latn-AZ" sz="2000" dirty="0">
                <a:solidFill>
                  <a:srgbClr val="FFC000">
                    <a:alpha val="60000"/>
                  </a:srgbClr>
                </a:solidFill>
              </a:rPr>
              <a:t>Müalicə olunmamış AF taxikardiya ilə tətiklənən kardiomiopatiyaya, tromboemboliyaya və əgər </a:t>
            </a:r>
            <a:r>
              <a:rPr lang="en-US" sz="2000" dirty="0">
                <a:solidFill>
                  <a:srgbClr val="FFC000">
                    <a:alpha val="60000"/>
                  </a:srgbClr>
                </a:solidFill>
              </a:rPr>
              <a:t>WPW </a:t>
            </a:r>
            <a:r>
              <a:rPr lang="az-Latn-AZ" sz="2000" dirty="0">
                <a:solidFill>
                  <a:srgbClr val="FFC000">
                    <a:alpha val="60000"/>
                  </a:srgbClr>
                </a:solidFill>
              </a:rPr>
              <a:t>sindromu ilə assosiasiya edilirsə, ani ürək ölümünə səbəb ola bilər!</a:t>
            </a:r>
          </a:p>
          <a:p>
            <a:pPr marL="342900" indent="-342900">
              <a:buFont typeface="Arial" panose="020B0604020202020204" pitchFamily="34" charset="0"/>
              <a:buChar char="•"/>
            </a:pPr>
            <a:endParaRPr lang="az-Latn-AZ" dirty="0">
              <a:latin typeface="Arial Nova Light" panose="020B0304020202020204" pitchFamily="34" charset="0"/>
            </a:endParaRPr>
          </a:p>
          <a:p>
            <a:pPr marL="342900" indent="-342900">
              <a:buFont typeface="Arial" panose="020B0604020202020204" pitchFamily="34" charset="0"/>
              <a:buChar char="•"/>
            </a:pPr>
            <a:endParaRPr lang="en-US" dirty="0">
              <a:latin typeface="Arial Nova Light" panose="020B0304020202020204" pitchFamily="34" charset="0"/>
            </a:endParaRP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34</a:t>
            </a:fld>
            <a:endParaRPr lang="en-US"/>
          </a:p>
        </p:txBody>
      </p:sp>
    </p:spTree>
    <p:extLst>
      <p:ext uri="{BB962C8B-B14F-4D97-AF65-F5344CB8AC3E}">
        <p14:creationId xmlns:p14="http://schemas.microsoft.com/office/powerpoint/2010/main" val="2426869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latin typeface="Arial Nova Light" panose="020B0304020202020204" pitchFamily="34" charset="0"/>
              </a:rPr>
              <a:t>T</a:t>
            </a:r>
            <a:r>
              <a:rPr lang="az-Latn-AZ" dirty="0">
                <a:latin typeface="Arial Nova Light" panose="020B0304020202020204" pitchFamily="34" charset="0"/>
              </a:rPr>
              <a:t>əşəkkür edirəm!</a:t>
            </a:r>
            <a:endParaRPr lang="en-US" dirty="0">
              <a:latin typeface="Arial Nova Light" panose="020B0304020202020204" pitchFamily="34" charset="0"/>
            </a:endParaRP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6453675" cy="2265216"/>
          </a:xfrm>
        </p:spPr>
        <p:txBody>
          <a:bodyPr/>
          <a:lstStyle/>
          <a:p>
            <a:r>
              <a:rPr lang="az-Latn-AZ" sz="3200" dirty="0">
                <a:latin typeface="Arial Nova Light" panose="020B0304020202020204" pitchFamily="34" charset="0"/>
              </a:rPr>
              <a:t> Dr. Vəli Behbudov </a:t>
            </a:r>
            <a:endParaRPr lang="en-US" sz="3200" dirty="0">
              <a:latin typeface="Arial Nova Light" panose="020B0304020202020204" pitchFamily="34" charset="0"/>
            </a:endParaRPr>
          </a:p>
          <a:p>
            <a:r>
              <a:rPr lang="az-Latn-AZ" i="1" dirty="0">
                <a:latin typeface="Arial Nova Light" panose="020B0304020202020204" pitchFamily="34" charset="0"/>
              </a:rPr>
              <a:t> </a:t>
            </a:r>
            <a:r>
              <a:rPr lang="az-Latn-AZ" sz="1800" i="1" dirty="0">
                <a:latin typeface="Arial Nova Light" panose="020B0304020202020204" pitchFamily="34" charset="0"/>
              </a:rPr>
              <a:t>E-mail: behbudov.veli</a:t>
            </a:r>
            <a:r>
              <a:rPr lang="en-US" sz="1800" i="1" dirty="0">
                <a:latin typeface="Arial Nova Light" panose="020B0304020202020204" pitchFamily="34" charset="0"/>
              </a:rPr>
              <a:t>@gmai</a:t>
            </a:r>
            <a:r>
              <a:rPr lang="az-Latn-AZ" sz="1800" i="1" dirty="0">
                <a:latin typeface="Arial Nova Light" panose="020B0304020202020204" pitchFamily="34" charset="0"/>
              </a:rPr>
              <a:t>l</a:t>
            </a:r>
            <a:r>
              <a:rPr lang="en-US" sz="1800" i="1" dirty="0">
                <a:latin typeface="Arial Nova Light" panose="020B0304020202020204" pitchFamily="34" charset="0"/>
              </a:rPr>
              <a:t>.com</a:t>
            </a:r>
          </a:p>
          <a:p>
            <a:endParaRPr lang="en-US" dirty="0">
              <a:latin typeface="Arial Nova Light" panose="020B0304020202020204" pitchFamily="34" charset="0"/>
            </a:endParaRP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35</a:t>
            </a:fld>
            <a:endParaRPr lang="en-US"/>
          </a:p>
        </p:txBody>
      </p:sp>
    </p:spTree>
    <p:extLst>
      <p:ext uri="{BB962C8B-B14F-4D97-AF65-F5344CB8AC3E}">
        <p14:creationId xmlns:p14="http://schemas.microsoft.com/office/powerpoint/2010/main" val="3247798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pPr algn="ctr"/>
            <a:r>
              <a:rPr lang="az-Latn-AZ" dirty="0"/>
              <a:t>Amma...</a:t>
            </a:r>
            <a:endParaRPr lang="en-US" dirty="0"/>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2" y="2427370"/>
            <a:ext cx="9795641" cy="3515555"/>
          </a:xfrm>
        </p:spPr>
        <p:txBody>
          <a:bodyPr/>
          <a:lstStyle/>
          <a:p>
            <a:r>
              <a:rPr lang="az-Latn-AZ" sz="3200" dirty="0">
                <a:latin typeface="Arial Nova Light" panose="020B0304020202020204" pitchFamily="34" charset="0"/>
              </a:rPr>
              <a:t>İzolə bir aritmiya olaraq da ortaya çıxa bilər.</a:t>
            </a:r>
            <a:endParaRPr lang="en-US" sz="3200" dirty="0">
              <a:latin typeface="Arial Nova Light" panose="020B0304020202020204" pitchFamily="34" charset="0"/>
            </a:endParaRPr>
          </a:p>
          <a:p>
            <a:r>
              <a:rPr lang="en-US" sz="3200" dirty="0">
                <a:latin typeface="Arial Nova Light" panose="020B0304020202020204" pitchFamily="34" charset="0"/>
              </a:rPr>
              <a:t>V</a:t>
            </a:r>
            <a:r>
              <a:rPr lang="az-Latn-AZ" sz="3200" dirty="0">
                <a:latin typeface="Arial Nova Light" panose="020B0304020202020204" pitchFamily="34" charset="0"/>
              </a:rPr>
              <a:t>ə buna </a:t>
            </a:r>
            <a:r>
              <a:rPr lang="en-US" sz="3200" dirty="0">
                <a:latin typeface="Arial Nova Light" panose="020B0304020202020204" pitchFamily="34" charset="0"/>
              </a:rPr>
              <a:t>“</a:t>
            </a:r>
            <a:r>
              <a:rPr lang="az-Latn-AZ" sz="3200" dirty="0">
                <a:latin typeface="Arial Nova Light" panose="020B0304020202020204" pitchFamily="34" charset="0"/>
              </a:rPr>
              <a:t> təkbaşına atrial fibrilyasiya ( lone atrial fibrillation )</a:t>
            </a:r>
            <a:r>
              <a:rPr lang="en-US" sz="3200" dirty="0">
                <a:latin typeface="Arial Nova Light" panose="020B0304020202020204" pitchFamily="34" charset="0"/>
              </a:rPr>
              <a:t> ” ad</a:t>
            </a:r>
            <a:r>
              <a:rPr lang="az-Latn-AZ" sz="3200" dirty="0">
                <a:latin typeface="Arial Nova Light" panose="020B0304020202020204" pitchFamily="34" charset="0"/>
              </a:rPr>
              <a:t>ı</a:t>
            </a:r>
            <a:r>
              <a:rPr lang="en-US" sz="3200" dirty="0">
                <a:latin typeface="Arial Nova Light" panose="020B0304020202020204" pitchFamily="34" charset="0"/>
              </a:rPr>
              <a:t> verilir.</a:t>
            </a:r>
            <a:endParaRPr lang="az-Latn-AZ" sz="3200" dirty="0">
              <a:latin typeface="Arial Nova Light" panose="020B0304020202020204" pitchFamily="34" charset="0"/>
            </a:endParaRPr>
          </a:p>
          <a:p>
            <a:r>
              <a:rPr lang="az-Latn-AZ" sz="3200" dirty="0">
                <a:latin typeface="Arial Nova Light" panose="020B0304020202020204" pitchFamily="34" charset="0"/>
              </a:rPr>
              <a:t>20 yaş altında hər 100.000 uşaqda 7.5 olaraq bilinir. </a:t>
            </a:r>
            <a:endParaRPr lang="en-US" sz="2800" dirty="0">
              <a:latin typeface="Arial Nova Light" panose="020B0304020202020204" pitchFamily="34" charset="0"/>
            </a:endParaRP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4</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20581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528552" y="1326454"/>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pPr algn="ctr"/>
            <a:r>
              <a:rPr lang="az-Latn-AZ" dirty="0">
                <a:latin typeface="Arial Nova Light" panose="020B0304020202020204" pitchFamily="34" charset="0"/>
              </a:rPr>
              <a:t>Niyə nadir ra</a:t>
            </a:r>
            <a:r>
              <a:rPr lang="en-US" dirty="0">
                <a:latin typeface="Arial Nova Light" panose="020B0304020202020204" pitchFamily="34" charset="0"/>
              </a:rPr>
              <a:t>s</a:t>
            </a:r>
            <a:r>
              <a:rPr lang="az-Latn-AZ" dirty="0">
                <a:latin typeface="Arial Nova Light" panose="020B0304020202020204" pitchFamily="34" charset="0"/>
              </a:rPr>
              <a:t>t gəlinir</a:t>
            </a:r>
            <a:r>
              <a:rPr lang="en-US" dirty="0">
                <a:latin typeface="Arial Nova Light" panose="020B0304020202020204" pitchFamily="34" charset="0"/>
              </a:rPr>
              <a:t>?</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2" y="1417017"/>
            <a:ext cx="10845832" cy="4936891"/>
          </a:xfrm>
        </p:spPr>
        <p:txBody>
          <a:bodyPr/>
          <a:lstStyle/>
          <a:p>
            <a:r>
              <a:rPr lang="en-US" sz="2800" dirty="0" err="1">
                <a:latin typeface="Arial Nova Light" panose="020B0304020202020204" pitchFamily="34" charset="0"/>
              </a:rPr>
              <a:t>Atriumlar</a:t>
            </a:r>
            <a:r>
              <a:rPr lang="en-US" sz="2800" dirty="0">
                <a:latin typeface="Arial Nova Light" panose="020B0304020202020204" pitchFamily="34" charset="0"/>
              </a:rPr>
              <a:t> </a:t>
            </a:r>
            <a:r>
              <a:rPr lang="az-Latn-AZ" sz="2800" dirty="0">
                <a:latin typeface="Arial Nova Light" panose="020B0304020202020204" pitchFamily="34" charset="0"/>
              </a:rPr>
              <a:t>içərisindəki 1-dən çox kiçik reentry döngüsündən qaynaqlana bilər;</a:t>
            </a:r>
          </a:p>
          <a:p>
            <a:r>
              <a:rPr lang="az-Latn-AZ" sz="2800" dirty="0">
                <a:latin typeface="Arial Nova Light" panose="020B0304020202020204" pitchFamily="34" charset="0"/>
              </a:rPr>
              <a:t>Uşaqlarda atriumlar kiçikdir və süregen bir atrial fibrilyasiya yaranması üçün yetərli kütləyə sahib olmaya bilərlər;</a:t>
            </a:r>
          </a:p>
          <a:p>
            <a:r>
              <a:rPr lang="az-Latn-AZ" sz="2800" dirty="0">
                <a:latin typeface="Arial Nova Light" panose="020B0304020202020204" pitchFamily="34" charset="0"/>
              </a:rPr>
              <a:t>Atriumların atrial fibrilyasiya üçün zəmin yaradacaq xroniki fibroz kimi mərhələlərdən təsirləməsi də çox mümkün hesab edilmir. </a:t>
            </a:r>
            <a:endParaRPr lang="en-US" sz="2800" dirty="0">
              <a:latin typeface="Arial Nova Light" panose="020B0304020202020204" pitchFamily="34" charset="0"/>
            </a:endParaRPr>
          </a:p>
          <a:p>
            <a:r>
              <a:rPr lang="az-Latn-AZ" sz="2800" dirty="0">
                <a:latin typeface="Arial Nova Light" panose="020B0304020202020204" pitchFamily="34" charset="0"/>
              </a:rPr>
              <a:t>Daha böyük uşaqlarda təkbaşına atrial fibrilyasiya, böyüklərdə olduğu kimi yüksək ehtimal ilə pulmonar venalar və ya sol ya da sağ atriumlardan sürətli fokal atrial taxikardiya tərəfindən tetiklənir. </a:t>
            </a:r>
            <a:endParaRPr lang="en-US" sz="2800" dirty="0">
              <a:latin typeface="Arial Nova Light" panose="020B0304020202020204" pitchFamily="34" charset="0"/>
            </a:endParaRPr>
          </a:p>
          <a:p>
            <a:endParaRPr lang="en-US" dirty="0">
              <a:latin typeface="Arial Nova Light" panose="020B0304020202020204" pitchFamily="34" charset="0"/>
            </a:endParaRP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5</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9361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F8D02B2E-77F9-C3C0-B0EC-27241616CF0E}"/>
              </a:ext>
            </a:extLst>
          </p:cNvPr>
          <p:cNvSpPr>
            <a:spLocks noGrp="1"/>
          </p:cNvSpPr>
          <p:nvPr>
            <p:ph type="dt" sz="half" idx="10"/>
          </p:nvPr>
        </p:nvSpPr>
        <p:spPr/>
        <p:txBody>
          <a:bodyPr/>
          <a:lstStyle/>
          <a:p>
            <a:r>
              <a:rPr lang="en-US"/>
              <a:t>Tuesday, February 2, 20XX</a:t>
            </a:r>
          </a:p>
        </p:txBody>
      </p:sp>
      <p:sp>
        <p:nvSpPr>
          <p:cNvPr id="8" name="Footer Placeholder 7">
            <a:extLst>
              <a:ext uri="{FF2B5EF4-FFF2-40B4-BE49-F238E27FC236}">
                <a16:creationId xmlns:a16="http://schemas.microsoft.com/office/drawing/2014/main" id="{01E36CDA-1DCB-6523-DA66-2389395BECD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012DA4D8-3653-1CD8-614D-B358CCEE3CB7}"/>
              </a:ext>
            </a:extLst>
          </p:cNvPr>
          <p:cNvSpPr>
            <a:spLocks noGrp="1"/>
          </p:cNvSpPr>
          <p:nvPr>
            <p:ph type="sldNum" sz="quarter" idx="12"/>
          </p:nvPr>
        </p:nvSpPr>
        <p:spPr/>
        <p:txBody>
          <a:bodyPr/>
          <a:lstStyle/>
          <a:p>
            <a:fld id="{DBA1B0FB-D917-4C8C-928F-313BD683BF39}" type="slidenum">
              <a:rPr lang="en-US" smtClean="0"/>
              <a:t>6</a:t>
            </a:fld>
            <a:endParaRPr lang="en-US"/>
          </a:p>
        </p:txBody>
      </p:sp>
      <p:sp>
        <p:nvSpPr>
          <p:cNvPr id="2" name="Title 1">
            <a:extLst>
              <a:ext uri="{FF2B5EF4-FFF2-40B4-BE49-F238E27FC236}">
                <a16:creationId xmlns:a16="http://schemas.microsoft.com/office/drawing/2014/main" id="{B91AC798-9834-61AE-9194-93CF8C74561D}"/>
              </a:ext>
            </a:extLst>
          </p:cNvPr>
          <p:cNvSpPr>
            <a:spLocks noGrp="1"/>
          </p:cNvSpPr>
          <p:nvPr>
            <p:ph type="title" idx="4294967295"/>
          </p:nvPr>
        </p:nvSpPr>
        <p:spPr>
          <a:xfrm>
            <a:off x="1093788" y="549275"/>
            <a:ext cx="11098212" cy="1331913"/>
          </a:xfrm>
        </p:spPr>
        <p:txBody>
          <a:bodyPr/>
          <a:lstStyle/>
          <a:p>
            <a:r>
              <a:rPr lang="az-Latn-AZ" dirty="0"/>
              <a:t>Klinik hal</a:t>
            </a:r>
            <a:endParaRPr lang="ru-RU" dirty="0"/>
          </a:p>
        </p:txBody>
      </p:sp>
      <p:sp>
        <p:nvSpPr>
          <p:cNvPr id="10" name="TextBox 9">
            <a:extLst>
              <a:ext uri="{FF2B5EF4-FFF2-40B4-BE49-F238E27FC236}">
                <a16:creationId xmlns:a16="http://schemas.microsoft.com/office/drawing/2014/main" id="{5680EDFA-33D0-7704-0C9A-2A012F35D41C}"/>
              </a:ext>
            </a:extLst>
          </p:cNvPr>
          <p:cNvSpPr txBox="1"/>
          <p:nvPr/>
        </p:nvSpPr>
        <p:spPr>
          <a:xfrm>
            <a:off x="957929" y="1636198"/>
            <a:ext cx="7817012" cy="1815882"/>
          </a:xfrm>
          <a:prstGeom prst="rect">
            <a:avLst/>
          </a:prstGeom>
          <a:noFill/>
        </p:spPr>
        <p:txBody>
          <a:bodyPr wrap="none" rtlCol="0">
            <a:spAutoFit/>
          </a:bodyPr>
          <a:lstStyle/>
          <a:p>
            <a:r>
              <a:rPr lang="az-Latn-AZ" sz="2800" dirty="0"/>
              <a:t>18 yaşlı oğlan</a:t>
            </a:r>
          </a:p>
          <a:p>
            <a:r>
              <a:rPr lang="az-Latn-AZ" sz="2800" dirty="0"/>
              <a:t>Ürək döyüntüsü şikayəti var. Həftədə 2-3 dəfə olur. </a:t>
            </a:r>
          </a:p>
          <a:p>
            <a:r>
              <a:rPr lang="az-Latn-AZ" sz="2800" dirty="0"/>
              <a:t>Bu səbəblə Holter EKQ bağlanır.</a:t>
            </a:r>
          </a:p>
          <a:p>
            <a:r>
              <a:rPr lang="az-Latn-AZ" sz="2800" dirty="0"/>
              <a:t> </a:t>
            </a:r>
            <a:endParaRPr lang="ru-RU" sz="2800" dirty="0"/>
          </a:p>
        </p:txBody>
      </p:sp>
      <p:pic>
        <p:nvPicPr>
          <p:cNvPr id="12" name="Picture 11" descr="Shape, arrow&#10;&#10;Description automatically generated">
            <a:extLst>
              <a:ext uri="{FF2B5EF4-FFF2-40B4-BE49-F238E27FC236}">
                <a16:creationId xmlns:a16="http://schemas.microsoft.com/office/drawing/2014/main" id="{19ECC4DD-C73D-A49C-C521-577355AA794C}"/>
              </a:ext>
            </a:extLst>
          </p:cNvPr>
          <p:cNvPicPr>
            <a:picLocks noChangeAspect="1"/>
          </p:cNvPicPr>
          <p:nvPr/>
        </p:nvPicPr>
        <p:blipFill>
          <a:blip r:embed="rId2"/>
          <a:stretch>
            <a:fillRect/>
          </a:stretch>
        </p:blipFill>
        <p:spPr>
          <a:xfrm>
            <a:off x="6548755" y="2859949"/>
            <a:ext cx="5407269" cy="3735931"/>
          </a:xfrm>
          <a:prstGeom prst="rect">
            <a:avLst/>
          </a:prstGeom>
        </p:spPr>
      </p:pic>
    </p:spTree>
    <p:extLst>
      <p:ext uri="{BB962C8B-B14F-4D97-AF65-F5344CB8AC3E}">
        <p14:creationId xmlns:p14="http://schemas.microsoft.com/office/powerpoint/2010/main" val="137497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F8D02B2E-77F9-C3C0-B0EC-27241616CF0E}"/>
              </a:ext>
            </a:extLst>
          </p:cNvPr>
          <p:cNvSpPr>
            <a:spLocks noGrp="1"/>
          </p:cNvSpPr>
          <p:nvPr>
            <p:ph type="dt" sz="half" idx="10"/>
          </p:nvPr>
        </p:nvSpPr>
        <p:spPr/>
        <p:txBody>
          <a:bodyPr/>
          <a:lstStyle/>
          <a:p>
            <a:r>
              <a:rPr lang="en-US"/>
              <a:t>Tuesday, February 2, 20XX</a:t>
            </a:r>
          </a:p>
        </p:txBody>
      </p:sp>
      <p:sp>
        <p:nvSpPr>
          <p:cNvPr id="8" name="Footer Placeholder 7">
            <a:extLst>
              <a:ext uri="{FF2B5EF4-FFF2-40B4-BE49-F238E27FC236}">
                <a16:creationId xmlns:a16="http://schemas.microsoft.com/office/drawing/2014/main" id="{01E36CDA-1DCB-6523-DA66-2389395BECD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012DA4D8-3653-1CD8-614D-B358CCEE3CB7}"/>
              </a:ext>
            </a:extLst>
          </p:cNvPr>
          <p:cNvSpPr>
            <a:spLocks noGrp="1"/>
          </p:cNvSpPr>
          <p:nvPr>
            <p:ph type="sldNum" sz="quarter" idx="12"/>
          </p:nvPr>
        </p:nvSpPr>
        <p:spPr/>
        <p:txBody>
          <a:bodyPr/>
          <a:lstStyle/>
          <a:p>
            <a:fld id="{DBA1B0FB-D917-4C8C-928F-313BD683BF39}" type="slidenum">
              <a:rPr lang="en-US" smtClean="0"/>
              <a:t>7</a:t>
            </a:fld>
            <a:endParaRPr lang="en-US"/>
          </a:p>
        </p:txBody>
      </p:sp>
      <p:sp>
        <p:nvSpPr>
          <p:cNvPr id="2" name="Title 1">
            <a:extLst>
              <a:ext uri="{FF2B5EF4-FFF2-40B4-BE49-F238E27FC236}">
                <a16:creationId xmlns:a16="http://schemas.microsoft.com/office/drawing/2014/main" id="{B91AC798-9834-61AE-9194-93CF8C74561D}"/>
              </a:ext>
            </a:extLst>
          </p:cNvPr>
          <p:cNvSpPr>
            <a:spLocks noGrp="1"/>
          </p:cNvSpPr>
          <p:nvPr>
            <p:ph type="title" idx="4294967295"/>
          </p:nvPr>
        </p:nvSpPr>
        <p:spPr>
          <a:xfrm>
            <a:off x="1093788" y="549275"/>
            <a:ext cx="11098212" cy="1331913"/>
          </a:xfrm>
        </p:spPr>
        <p:txBody>
          <a:bodyPr/>
          <a:lstStyle/>
          <a:p>
            <a:r>
              <a:rPr lang="az-Latn-AZ" dirty="0"/>
              <a:t>Klinik hal</a:t>
            </a:r>
            <a:endParaRPr lang="ru-RU" dirty="0"/>
          </a:p>
        </p:txBody>
      </p:sp>
      <p:sp>
        <p:nvSpPr>
          <p:cNvPr id="10" name="TextBox 9">
            <a:extLst>
              <a:ext uri="{FF2B5EF4-FFF2-40B4-BE49-F238E27FC236}">
                <a16:creationId xmlns:a16="http://schemas.microsoft.com/office/drawing/2014/main" id="{5680EDFA-33D0-7704-0C9A-2A012F35D41C}"/>
              </a:ext>
            </a:extLst>
          </p:cNvPr>
          <p:cNvSpPr txBox="1"/>
          <p:nvPr/>
        </p:nvSpPr>
        <p:spPr>
          <a:xfrm>
            <a:off x="969636" y="2251660"/>
            <a:ext cx="8635313" cy="3477875"/>
          </a:xfrm>
          <a:prstGeom prst="rect">
            <a:avLst/>
          </a:prstGeom>
          <a:noFill/>
        </p:spPr>
        <p:txBody>
          <a:bodyPr wrap="none" rtlCol="0">
            <a:spAutoFit/>
          </a:bodyPr>
          <a:lstStyle/>
          <a:p>
            <a:r>
              <a:rPr lang="az-Latn-AZ" sz="4400" dirty="0"/>
              <a:t>Exo KQ – Normal</a:t>
            </a:r>
          </a:p>
          <a:p>
            <a:r>
              <a:rPr lang="az-Latn-AZ" sz="4400" dirty="0"/>
              <a:t>Yanaşı şikayətlər yoxdur.</a:t>
            </a:r>
          </a:p>
          <a:p>
            <a:r>
              <a:rPr lang="az-Latn-AZ" sz="4400" dirty="0"/>
              <a:t>Fizik müayinə normal.</a:t>
            </a:r>
          </a:p>
          <a:p>
            <a:r>
              <a:rPr lang="az-Latn-AZ" sz="4400" dirty="0"/>
              <a:t>Laborator analizlər norma daxilində. </a:t>
            </a:r>
          </a:p>
          <a:p>
            <a:r>
              <a:rPr lang="az-Latn-AZ" sz="4400" dirty="0"/>
              <a:t> </a:t>
            </a:r>
            <a:endParaRPr lang="ru-RU" sz="4400" dirty="0"/>
          </a:p>
        </p:txBody>
      </p:sp>
    </p:spTree>
    <p:extLst>
      <p:ext uri="{BB962C8B-B14F-4D97-AF65-F5344CB8AC3E}">
        <p14:creationId xmlns:p14="http://schemas.microsoft.com/office/powerpoint/2010/main" val="13346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1E0B0B-12FF-21CE-665D-2AA873FEAE4E}"/>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F055F9C7-BF82-575B-873D-82607A6EC30A}"/>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DB7A2A97-BF63-5B9E-2C89-E631E1D82B98}"/>
              </a:ext>
            </a:extLst>
          </p:cNvPr>
          <p:cNvSpPr>
            <a:spLocks noGrp="1"/>
          </p:cNvSpPr>
          <p:nvPr>
            <p:ph type="sldNum" sz="quarter" idx="12"/>
          </p:nvPr>
        </p:nvSpPr>
        <p:spPr/>
        <p:txBody>
          <a:bodyPr/>
          <a:lstStyle/>
          <a:p>
            <a:fld id="{DBA1B0FB-D917-4C8C-928F-313BD683BF39}" type="slidenum">
              <a:rPr lang="en-US" smtClean="0"/>
              <a:t>8</a:t>
            </a:fld>
            <a:endParaRPr lang="en-US"/>
          </a:p>
        </p:txBody>
      </p:sp>
      <p:sp>
        <p:nvSpPr>
          <p:cNvPr id="5" name="Title 1">
            <a:extLst>
              <a:ext uri="{FF2B5EF4-FFF2-40B4-BE49-F238E27FC236}">
                <a16:creationId xmlns:a16="http://schemas.microsoft.com/office/drawing/2014/main" id="{6ECCC40B-018F-F678-5F8D-E856E28CD486}"/>
              </a:ext>
            </a:extLst>
          </p:cNvPr>
          <p:cNvSpPr txBox="1">
            <a:spLocks/>
          </p:cNvSpPr>
          <p:nvPr/>
        </p:nvSpPr>
        <p:spPr>
          <a:xfrm>
            <a:off x="1093788" y="549275"/>
            <a:ext cx="11098212" cy="1331913"/>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a:lstStyle>
          <a:p>
            <a:r>
              <a:rPr lang="az-Latn-AZ"/>
              <a:t>Klinik hal</a:t>
            </a:r>
            <a:endParaRPr lang="ru-RU"/>
          </a:p>
        </p:txBody>
      </p:sp>
      <p:pic>
        <p:nvPicPr>
          <p:cNvPr id="7" name="Picture 6" descr="Calendar&#10;&#10;Description automatically generated with medium confidence">
            <a:extLst>
              <a:ext uri="{FF2B5EF4-FFF2-40B4-BE49-F238E27FC236}">
                <a16:creationId xmlns:a16="http://schemas.microsoft.com/office/drawing/2014/main" id="{36CCA7C5-E8BD-2932-EFE6-56F3224AC9C0}"/>
              </a:ext>
            </a:extLst>
          </p:cNvPr>
          <p:cNvPicPr>
            <a:picLocks noChangeAspect="1"/>
          </p:cNvPicPr>
          <p:nvPr/>
        </p:nvPicPr>
        <p:blipFill>
          <a:blip r:embed="rId2"/>
          <a:stretch>
            <a:fillRect/>
          </a:stretch>
        </p:blipFill>
        <p:spPr>
          <a:xfrm>
            <a:off x="1093788" y="1455674"/>
            <a:ext cx="10274070" cy="5164691"/>
          </a:xfrm>
          <a:prstGeom prst="rect">
            <a:avLst/>
          </a:prstGeom>
        </p:spPr>
      </p:pic>
    </p:spTree>
    <p:extLst>
      <p:ext uri="{BB962C8B-B14F-4D97-AF65-F5344CB8AC3E}">
        <p14:creationId xmlns:p14="http://schemas.microsoft.com/office/powerpoint/2010/main" val="692254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1E0B0B-12FF-21CE-665D-2AA873FEAE4E}"/>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F055F9C7-BF82-575B-873D-82607A6EC30A}"/>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DB7A2A97-BF63-5B9E-2C89-E631E1D82B98}"/>
              </a:ext>
            </a:extLst>
          </p:cNvPr>
          <p:cNvSpPr>
            <a:spLocks noGrp="1"/>
          </p:cNvSpPr>
          <p:nvPr>
            <p:ph type="sldNum" sz="quarter" idx="12"/>
          </p:nvPr>
        </p:nvSpPr>
        <p:spPr/>
        <p:txBody>
          <a:bodyPr/>
          <a:lstStyle/>
          <a:p>
            <a:fld id="{DBA1B0FB-D917-4C8C-928F-313BD683BF39}" type="slidenum">
              <a:rPr lang="en-US" smtClean="0"/>
              <a:t>9</a:t>
            </a:fld>
            <a:endParaRPr lang="en-US"/>
          </a:p>
        </p:txBody>
      </p:sp>
      <p:sp>
        <p:nvSpPr>
          <p:cNvPr id="5" name="Title 1">
            <a:extLst>
              <a:ext uri="{FF2B5EF4-FFF2-40B4-BE49-F238E27FC236}">
                <a16:creationId xmlns:a16="http://schemas.microsoft.com/office/drawing/2014/main" id="{6ECCC40B-018F-F678-5F8D-E856E28CD486}"/>
              </a:ext>
            </a:extLst>
          </p:cNvPr>
          <p:cNvSpPr txBox="1">
            <a:spLocks/>
          </p:cNvSpPr>
          <p:nvPr/>
        </p:nvSpPr>
        <p:spPr>
          <a:xfrm>
            <a:off x="1093788" y="549275"/>
            <a:ext cx="11098212" cy="1331913"/>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a:lstStyle>
          <a:p>
            <a:r>
              <a:rPr lang="az-Latn-AZ"/>
              <a:t>Klinik hal</a:t>
            </a:r>
            <a:endParaRPr lang="ru-RU"/>
          </a:p>
        </p:txBody>
      </p:sp>
      <p:sp>
        <p:nvSpPr>
          <p:cNvPr id="6" name="TextBox 5">
            <a:extLst>
              <a:ext uri="{FF2B5EF4-FFF2-40B4-BE49-F238E27FC236}">
                <a16:creationId xmlns:a16="http://schemas.microsoft.com/office/drawing/2014/main" id="{3B6190BC-6FAE-38E1-FC1C-F27AEC8F8A26}"/>
              </a:ext>
            </a:extLst>
          </p:cNvPr>
          <p:cNvSpPr txBox="1"/>
          <p:nvPr/>
        </p:nvSpPr>
        <p:spPr>
          <a:xfrm>
            <a:off x="1002322" y="1693985"/>
            <a:ext cx="7942386" cy="4031873"/>
          </a:xfrm>
          <a:prstGeom prst="rect">
            <a:avLst/>
          </a:prstGeom>
          <a:noFill/>
        </p:spPr>
        <p:txBody>
          <a:bodyPr wrap="square" rtlCol="0">
            <a:spAutoFit/>
          </a:bodyPr>
          <a:lstStyle/>
          <a:p>
            <a:r>
              <a:rPr lang="az-Latn-AZ" sz="3200" dirty="0"/>
              <a:t>Bu xəstəyə hansı müalicə tak</a:t>
            </a:r>
            <a:r>
              <a:rPr lang="en-US" sz="3200" dirty="0"/>
              <a:t>t</a:t>
            </a:r>
            <a:r>
              <a:rPr lang="az-Latn-AZ" sz="3200" dirty="0"/>
              <a:t>ikası seçək</a:t>
            </a:r>
            <a:r>
              <a:rPr lang="en-US" sz="3200" dirty="0"/>
              <a:t>?</a:t>
            </a:r>
          </a:p>
          <a:p>
            <a:endParaRPr lang="en-US" sz="3200" dirty="0"/>
          </a:p>
          <a:p>
            <a:pPr marL="342900" indent="-342900">
              <a:buFont typeface="+mj-lt"/>
              <a:buAutoNum type="arabicPeriod"/>
            </a:pPr>
            <a:r>
              <a:rPr lang="en-US" sz="3200" dirty="0"/>
              <a:t>AF </a:t>
            </a:r>
            <a:r>
              <a:rPr lang="en-US" sz="3200" dirty="0" err="1"/>
              <a:t>ablasiyas</a:t>
            </a:r>
            <a:r>
              <a:rPr lang="az-Latn-AZ" sz="3200" dirty="0"/>
              <a:t>ı</a:t>
            </a:r>
          </a:p>
          <a:p>
            <a:pPr marL="342900" indent="-342900">
              <a:buFont typeface="+mj-lt"/>
              <a:buAutoNum type="arabicPeriod"/>
            </a:pPr>
            <a:r>
              <a:rPr lang="az-Latn-AZ" sz="3200" dirty="0"/>
              <a:t>AAD – Propafenon</a:t>
            </a:r>
          </a:p>
          <a:p>
            <a:pPr marL="342900" indent="-342900">
              <a:buFont typeface="+mj-lt"/>
              <a:buAutoNum type="arabicPeriod"/>
            </a:pPr>
            <a:r>
              <a:rPr lang="az-Latn-AZ" sz="3200" dirty="0"/>
              <a:t>Yalnız KKB</a:t>
            </a:r>
          </a:p>
          <a:p>
            <a:pPr marL="342900" indent="-342900">
              <a:buFont typeface="+mj-lt"/>
              <a:buAutoNum type="arabicPeriod"/>
            </a:pPr>
            <a:r>
              <a:rPr lang="az-Latn-AZ" sz="3200" dirty="0"/>
              <a:t>Yalnız BB</a:t>
            </a:r>
          </a:p>
          <a:p>
            <a:pPr marL="342900" indent="-342900">
              <a:buFont typeface="+mj-lt"/>
              <a:buAutoNum type="arabicPeriod"/>
            </a:pPr>
            <a:r>
              <a:rPr lang="az-Latn-AZ" sz="3200" dirty="0"/>
              <a:t>Kordaron</a:t>
            </a:r>
          </a:p>
          <a:p>
            <a:pPr marL="342900" indent="-342900">
              <a:buFont typeface="+mj-lt"/>
              <a:buAutoNum type="arabicPeriod"/>
            </a:pPr>
            <a:r>
              <a:rPr lang="az-Latn-AZ" sz="3200" dirty="0"/>
              <a:t>Əlavə müayinə istəyərəm.</a:t>
            </a:r>
            <a:endParaRPr lang="ru-RU" sz="3200" dirty="0"/>
          </a:p>
        </p:txBody>
      </p:sp>
    </p:spTree>
    <p:extLst>
      <p:ext uri="{BB962C8B-B14F-4D97-AF65-F5344CB8AC3E}">
        <p14:creationId xmlns:p14="http://schemas.microsoft.com/office/powerpoint/2010/main" val="1455905858"/>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{266C1153-7FCC-467D-8866-F22305FED6C5}tf33713516_win32</Template>
  <TotalTime>5524</TotalTime>
  <Words>1710</Words>
  <Application>Microsoft Office PowerPoint</Application>
  <PresentationFormat>Widescreen</PresentationFormat>
  <Paragraphs>247</Paragraphs>
  <Slides>35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Arial Nova Light</vt:lpstr>
      <vt:lpstr>Calibri</vt:lpstr>
      <vt:lpstr>Calibri Light</vt:lpstr>
      <vt:lpstr>Gill Sans MT</vt:lpstr>
      <vt:lpstr>Walbaum Display</vt:lpstr>
      <vt:lpstr>Wingdings</vt:lpstr>
      <vt:lpstr>3DFloatVTI</vt:lpstr>
      <vt:lpstr>Uşaq və yeniyetmələrdə Atrial Fibrilyasiya</vt:lpstr>
      <vt:lpstr>Qulaqcıq fibrilyasiyasının epidemiologiyası</vt:lpstr>
      <vt:lpstr>Giriş </vt:lpstr>
      <vt:lpstr>Amma...</vt:lpstr>
      <vt:lpstr>Niyə nadir rast gəlinir?</vt:lpstr>
      <vt:lpstr>Klinik hal</vt:lpstr>
      <vt:lpstr>Klinik hal</vt:lpstr>
      <vt:lpstr>PowerPoint Presentation</vt:lpstr>
      <vt:lpstr>PowerPoint Presentation</vt:lpstr>
      <vt:lpstr>EKQ </vt:lpstr>
      <vt:lpstr>PowerPoint Presentation</vt:lpstr>
      <vt:lpstr>Atrial fibrilyasiyanın formaları</vt:lpstr>
      <vt:lpstr>PowerPoint Presentation</vt:lpstr>
      <vt:lpstr>QF idarə olunması</vt:lpstr>
      <vt:lpstr>PowerPoint Presentation</vt:lpstr>
      <vt:lpstr>Genetik xəstəliklər </vt:lpstr>
      <vt:lpstr>Ailəvi AF</vt:lpstr>
      <vt:lpstr>J wave syndromes (Brugada and early repolarization syndrome) </vt:lpstr>
      <vt:lpstr>Long QT syndrome</vt:lpstr>
      <vt:lpstr>Kardiomiopatiya </vt:lpstr>
      <vt:lpstr>Supraventrikular Taxikardiya </vt:lpstr>
      <vt:lpstr>Post/op dönəmdə AF</vt:lpstr>
      <vt:lpstr>Klinik hal 2</vt:lpstr>
      <vt:lpstr>Case 2 </vt:lpstr>
      <vt:lpstr>Klinik hal diskussiyası</vt:lpstr>
      <vt:lpstr>Müalicə </vt:lpstr>
      <vt:lpstr>Müalicə</vt:lpstr>
      <vt:lpstr>Kəskin hallarda idarə olunması</vt:lpstr>
      <vt:lpstr>Ürək vurğularına və ritmə nəzarət</vt:lpstr>
      <vt:lpstr>Tromboemboliyanın önləmi</vt:lpstr>
      <vt:lpstr>PowerPoint Presentation</vt:lpstr>
      <vt:lpstr>PowerPoint Presentation</vt:lpstr>
      <vt:lpstr>Açar məqamlar</vt:lpstr>
      <vt:lpstr>Nəticə</vt:lpstr>
      <vt:lpstr>Təşəkkür edirəm!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Orxan Isgandarov</dc:creator>
  <cp:lastModifiedBy>Orxan Isgandarov</cp:lastModifiedBy>
  <cp:revision>49</cp:revision>
  <dcterms:created xsi:type="dcterms:W3CDTF">2022-09-18T17:06:54Z</dcterms:created>
  <dcterms:modified xsi:type="dcterms:W3CDTF">2022-09-25T07:37:40Z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